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5143500" cx="9144000"/>
  <p:notesSz cx="6858000" cy="9144000"/>
  <p:embeddedFontLst>
    <p:embeddedFont>
      <p:font typeface="Old Standard TT"/>
      <p:regular r:id="rId32"/>
      <p:bold r:id="rId33"/>
      <p: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OldStandardTT-bold.fntdata"/><Relationship Id="rId10" Type="http://schemas.openxmlformats.org/officeDocument/2006/relationships/slide" Target="slides/slide5.xml"/><Relationship Id="rId32" Type="http://schemas.openxmlformats.org/officeDocument/2006/relationships/font" Target="fonts/OldStandardTT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OldStandardTT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e5524ca13a_0_9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e5524ca13a_0_9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e5524ca13a_0_9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e5524ca13a_0_9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e5524ca13a_0_9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e5524ca13a_0_9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e729edd6d1_0_3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e729edd6d1_0_3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e5524ca13a_0_10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e5524ca13a_0_10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e5524ca13a_0_6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e5524ca13a_0_6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e5524ca13a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e5524ca13a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e5524ca13a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e5524ca13a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e5524ca13a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e5524ca13a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e682f8648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e682f8648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e729edd6d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e729edd6d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e5524ca13a_0_4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e5524ca13a_0_4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e5524ca13a_0_4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e5524ca13a_0_4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e5524ca13a_0_5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e5524ca13a_0_5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e5524ca13a_0_5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e5524ca13a_0_5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e729edd6d1_0_2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e729edd6d1_0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e5524ca13a_0_6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e5524ca13a_0_6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e5524ca13a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e5524ca13a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ef4dc15ea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ef4dc15ea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e5524ca13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e5524ca13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e5524ca13a_0_7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e5524ca13a_0_7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e729edd6d1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e729edd6d1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e729edd6d1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e729edd6d1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e729edd6d1_0_3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e729edd6d1_0_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e729edd6d1_0_3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e729edd6d1_0_3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Relationship Id="rId4" Type="http://schemas.openxmlformats.org/officeDocument/2006/relationships/image" Target="../media/image25.png"/><Relationship Id="rId5" Type="http://schemas.openxmlformats.org/officeDocument/2006/relationships/image" Target="../media/image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Relationship Id="rId4" Type="http://schemas.openxmlformats.org/officeDocument/2006/relationships/image" Target="../media/image17.gif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Relationship Id="rId4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jpg"/><Relationship Id="rId4" Type="http://schemas.openxmlformats.org/officeDocument/2006/relationships/image" Target="../media/image1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jpg"/><Relationship Id="rId4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jpg"/><Relationship Id="rId4" Type="http://schemas.openxmlformats.org/officeDocument/2006/relationships/image" Target="../media/image2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jpg"/><Relationship Id="rId4" Type="http://schemas.openxmlformats.org/officeDocument/2006/relationships/image" Target="../media/image1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jpg"/><Relationship Id="rId4" Type="http://schemas.openxmlformats.org/officeDocument/2006/relationships/image" Target="../media/image1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jpg"/><Relationship Id="rId4" Type="http://schemas.openxmlformats.org/officeDocument/2006/relationships/image" Target="../media/image1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jpg"/><Relationship Id="rId4" Type="http://schemas.openxmlformats.org/officeDocument/2006/relationships/image" Target="../media/image1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jpg"/><Relationship Id="rId4" Type="http://schemas.openxmlformats.org/officeDocument/2006/relationships/image" Target="../media/image2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1.jpg"/><Relationship Id="rId4" Type="http://schemas.openxmlformats.org/officeDocument/2006/relationships/image" Target="../media/image2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Relationship Id="rId4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307025"/>
            <a:ext cx="8520600" cy="118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</a:rPr>
              <a:t>Producing Light-Curves for Accreting T-Tauri Stars in the GAPlanetS Survey</a:t>
            </a:r>
            <a:endParaRPr sz="2800">
              <a:solidFill>
                <a:schemeClr val="lt1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41093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Julio Morales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Advisor:  Prof. Kate Follette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94105"/>
            <a:ext cx="9144000" cy="193394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2"/>
          <p:cNvSpPr/>
          <p:nvPr/>
        </p:nvSpPr>
        <p:spPr>
          <a:xfrm>
            <a:off x="1555500" y="2739325"/>
            <a:ext cx="130200" cy="120600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2"/>
          <p:cNvSpPr/>
          <p:nvPr/>
        </p:nvSpPr>
        <p:spPr>
          <a:xfrm rot="10800000">
            <a:off x="7581472" y="2817175"/>
            <a:ext cx="130200" cy="120600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2"/>
          <p:cNvSpPr/>
          <p:nvPr/>
        </p:nvSpPr>
        <p:spPr>
          <a:xfrm rot="10800000">
            <a:off x="4568497" y="2756875"/>
            <a:ext cx="130200" cy="120600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2"/>
          <p:cNvSpPr txBox="1"/>
          <p:nvPr/>
        </p:nvSpPr>
        <p:spPr>
          <a:xfrm>
            <a:off x="1834000" y="174675"/>
            <a:ext cx="5465400" cy="446400"/>
          </a:xfrm>
          <a:prstGeom prst="rect">
            <a:avLst/>
          </a:prstGeom>
          <a:gradFill>
            <a:gsLst>
              <a:gs pos="0">
                <a:srgbClr val="7A7A7A"/>
              </a:gs>
              <a:gs pos="100000">
                <a:srgbClr val="393939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</a:rPr>
              <a:t>Transitional Disks</a:t>
            </a:r>
            <a:endParaRPr sz="17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94105"/>
            <a:ext cx="9144000" cy="19339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7" name="Google Shape;267;p23"/>
          <p:cNvCxnSpPr/>
          <p:nvPr/>
        </p:nvCxnSpPr>
        <p:spPr>
          <a:xfrm>
            <a:off x="1641000" y="2817175"/>
            <a:ext cx="1707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8" name="Google Shape;268;p23"/>
          <p:cNvSpPr txBox="1"/>
          <p:nvPr/>
        </p:nvSpPr>
        <p:spPr>
          <a:xfrm>
            <a:off x="616500" y="1017725"/>
            <a:ext cx="1887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(6-8) Stellar Radii</a:t>
            </a:r>
            <a:endParaRPr/>
          </a:p>
        </p:txBody>
      </p:sp>
      <p:sp>
        <p:nvSpPr>
          <p:cNvPr id="269" name="Google Shape;269;p23"/>
          <p:cNvSpPr/>
          <p:nvPr/>
        </p:nvSpPr>
        <p:spPr>
          <a:xfrm>
            <a:off x="1555500" y="2739325"/>
            <a:ext cx="130200" cy="120600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70" name="Google Shape;270;p23"/>
          <p:cNvCxnSpPr>
            <a:stCxn id="268" idx="2"/>
            <a:endCxn id="269" idx="6"/>
          </p:cNvCxnSpPr>
          <p:nvPr/>
        </p:nvCxnSpPr>
        <p:spPr>
          <a:xfrm>
            <a:off x="1560300" y="1417925"/>
            <a:ext cx="125400" cy="1381800"/>
          </a:xfrm>
          <a:prstGeom prst="straightConnector1">
            <a:avLst/>
          </a:prstGeom>
          <a:noFill/>
          <a:ln cap="flat" cmpd="sng" w="28575">
            <a:solidFill>
              <a:srgbClr val="FF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71" name="Google Shape;271;p23"/>
          <p:cNvSpPr/>
          <p:nvPr/>
        </p:nvSpPr>
        <p:spPr>
          <a:xfrm rot="10800000">
            <a:off x="7581472" y="2817175"/>
            <a:ext cx="130200" cy="120600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23"/>
          <p:cNvSpPr/>
          <p:nvPr/>
        </p:nvSpPr>
        <p:spPr>
          <a:xfrm rot="10800000">
            <a:off x="4568497" y="2756875"/>
            <a:ext cx="130200" cy="120600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3"/>
          <p:cNvSpPr txBox="1"/>
          <p:nvPr/>
        </p:nvSpPr>
        <p:spPr>
          <a:xfrm>
            <a:off x="1834000" y="174675"/>
            <a:ext cx="5465400" cy="446400"/>
          </a:xfrm>
          <a:prstGeom prst="rect">
            <a:avLst/>
          </a:prstGeom>
          <a:gradFill>
            <a:gsLst>
              <a:gs pos="0">
                <a:srgbClr val="7A7A7A"/>
              </a:gs>
              <a:gs pos="100000">
                <a:srgbClr val="393939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</a:rPr>
              <a:t>Transitional Disks</a:t>
            </a:r>
            <a:endParaRPr sz="17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94105"/>
            <a:ext cx="9144000" cy="19339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9" name="Google Shape;279;p24"/>
          <p:cNvCxnSpPr/>
          <p:nvPr/>
        </p:nvCxnSpPr>
        <p:spPr>
          <a:xfrm>
            <a:off x="1641000" y="2817175"/>
            <a:ext cx="1707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0" name="Google Shape;280;p24"/>
          <p:cNvSpPr txBox="1"/>
          <p:nvPr/>
        </p:nvSpPr>
        <p:spPr>
          <a:xfrm>
            <a:off x="616500" y="1017725"/>
            <a:ext cx="1887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(6-8) Stellar Radii</a:t>
            </a:r>
            <a:endParaRPr/>
          </a:p>
        </p:txBody>
      </p:sp>
      <p:sp>
        <p:nvSpPr>
          <p:cNvPr id="281" name="Google Shape;281;p24"/>
          <p:cNvSpPr/>
          <p:nvPr/>
        </p:nvSpPr>
        <p:spPr>
          <a:xfrm>
            <a:off x="1555500" y="2739325"/>
            <a:ext cx="130200" cy="120600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82" name="Google Shape;282;p24"/>
          <p:cNvCxnSpPr>
            <a:stCxn id="280" idx="2"/>
            <a:endCxn id="281" idx="6"/>
          </p:cNvCxnSpPr>
          <p:nvPr/>
        </p:nvCxnSpPr>
        <p:spPr>
          <a:xfrm>
            <a:off x="1560300" y="1417925"/>
            <a:ext cx="125400" cy="1381800"/>
          </a:xfrm>
          <a:prstGeom prst="straightConnector1">
            <a:avLst/>
          </a:prstGeom>
          <a:noFill/>
          <a:ln cap="flat" cmpd="sng" w="28575">
            <a:solidFill>
              <a:srgbClr val="FF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83" name="Google Shape;283;p24"/>
          <p:cNvSpPr/>
          <p:nvPr/>
        </p:nvSpPr>
        <p:spPr>
          <a:xfrm rot="10800000">
            <a:off x="7581472" y="2817175"/>
            <a:ext cx="130200" cy="120600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84" name="Google Shape;284;p24"/>
          <p:cNvCxnSpPr/>
          <p:nvPr/>
        </p:nvCxnSpPr>
        <p:spPr>
          <a:xfrm flipH="1" rot="10800000">
            <a:off x="7711675" y="2874175"/>
            <a:ext cx="759000" cy="33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5" name="Google Shape;285;p24"/>
          <p:cNvSpPr txBox="1"/>
          <p:nvPr/>
        </p:nvSpPr>
        <p:spPr>
          <a:xfrm>
            <a:off x="6636375" y="1039050"/>
            <a:ext cx="1887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</a:t>
            </a:r>
            <a:r>
              <a:rPr lang="en"/>
              <a:t>50-100) AU</a:t>
            </a:r>
            <a:endParaRPr/>
          </a:p>
        </p:txBody>
      </p:sp>
      <p:cxnSp>
        <p:nvCxnSpPr>
          <p:cNvPr id="286" name="Google Shape;286;p24"/>
          <p:cNvCxnSpPr>
            <a:stCxn id="285" idx="2"/>
          </p:cNvCxnSpPr>
          <p:nvPr/>
        </p:nvCxnSpPr>
        <p:spPr>
          <a:xfrm>
            <a:off x="7580175" y="1439250"/>
            <a:ext cx="330600" cy="1320900"/>
          </a:xfrm>
          <a:prstGeom prst="straightConnector1">
            <a:avLst/>
          </a:prstGeom>
          <a:noFill/>
          <a:ln cap="flat" cmpd="sng" w="28575">
            <a:solidFill>
              <a:srgbClr val="FF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87" name="Google Shape;287;p24"/>
          <p:cNvSpPr/>
          <p:nvPr/>
        </p:nvSpPr>
        <p:spPr>
          <a:xfrm rot="10800000">
            <a:off x="4568497" y="2756875"/>
            <a:ext cx="130200" cy="120600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24"/>
          <p:cNvSpPr txBox="1"/>
          <p:nvPr/>
        </p:nvSpPr>
        <p:spPr>
          <a:xfrm>
            <a:off x="1834000" y="174675"/>
            <a:ext cx="5465400" cy="446400"/>
          </a:xfrm>
          <a:prstGeom prst="rect">
            <a:avLst/>
          </a:prstGeom>
          <a:gradFill>
            <a:gsLst>
              <a:gs pos="0">
                <a:srgbClr val="7A7A7A"/>
              </a:gs>
              <a:gs pos="100000">
                <a:srgbClr val="393939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</a:rPr>
              <a:t>Transitional Disks</a:t>
            </a:r>
            <a:endParaRPr sz="17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5"/>
          <p:cNvSpPr txBox="1"/>
          <p:nvPr/>
        </p:nvSpPr>
        <p:spPr>
          <a:xfrm>
            <a:off x="1834000" y="174675"/>
            <a:ext cx="5465400" cy="446400"/>
          </a:xfrm>
          <a:prstGeom prst="rect">
            <a:avLst/>
          </a:prstGeom>
          <a:gradFill>
            <a:gsLst>
              <a:gs pos="0">
                <a:srgbClr val="7A7A7A"/>
              </a:gs>
              <a:gs pos="100000">
                <a:srgbClr val="393939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</a:rPr>
              <a:t>Accretion Tongues</a:t>
            </a:r>
            <a:endParaRPr sz="1700">
              <a:solidFill>
                <a:schemeClr val="lt1"/>
              </a:solidFill>
            </a:endParaRPr>
          </a:p>
        </p:txBody>
      </p:sp>
      <p:pic>
        <p:nvPicPr>
          <p:cNvPr id="294" name="Google Shape;29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5725" y="747025"/>
            <a:ext cx="5861950" cy="439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26"/>
          <p:cNvPicPr preferRelativeResize="0"/>
          <p:nvPr/>
        </p:nvPicPr>
        <p:blipFill rotWithShape="1">
          <a:blip r:embed="rId4">
            <a:alphaModFix/>
          </a:blip>
          <a:srcRect b="10918" l="10364" r="9966" t="11861"/>
          <a:stretch/>
        </p:blipFill>
        <p:spPr>
          <a:xfrm>
            <a:off x="593663" y="1352850"/>
            <a:ext cx="4135675" cy="3407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5239075" y="1145938"/>
            <a:ext cx="2801529" cy="3820974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26"/>
          <p:cNvSpPr txBox="1"/>
          <p:nvPr/>
        </p:nvSpPr>
        <p:spPr>
          <a:xfrm>
            <a:off x="1834000" y="174675"/>
            <a:ext cx="5465400" cy="446400"/>
          </a:xfrm>
          <a:prstGeom prst="rect">
            <a:avLst/>
          </a:prstGeom>
          <a:gradFill>
            <a:gsLst>
              <a:gs pos="0">
                <a:srgbClr val="7A7A7A"/>
              </a:gs>
              <a:gs pos="100000">
                <a:srgbClr val="393939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</a:rPr>
              <a:t>The GAPlanetS Survey</a:t>
            </a:r>
            <a:endParaRPr sz="17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7"/>
          <p:cNvSpPr txBox="1"/>
          <p:nvPr/>
        </p:nvSpPr>
        <p:spPr>
          <a:xfrm>
            <a:off x="1834000" y="174675"/>
            <a:ext cx="5465400" cy="708000"/>
          </a:xfrm>
          <a:prstGeom prst="rect">
            <a:avLst/>
          </a:prstGeom>
          <a:gradFill>
            <a:gsLst>
              <a:gs pos="0">
                <a:srgbClr val="7A7A7A"/>
              </a:gs>
              <a:gs pos="100000">
                <a:srgbClr val="393939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</a:rPr>
              <a:t>“Mysterious thing time...powerful...but when meddled with...dangerous.” - Professor Dumbledore</a:t>
            </a:r>
            <a:endParaRPr sz="1700">
              <a:solidFill>
                <a:schemeClr val="lt1"/>
              </a:solidFill>
            </a:endParaRPr>
          </a:p>
        </p:txBody>
      </p:sp>
      <p:pic>
        <p:nvPicPr>
          <p:cNvPr id="307" name="Google Shape;307;p27"/>
          <p:cNvPicPr preferRelativeResize="0"/>
          <p:nvPr/>
        </p:nvPicPr>
        <p:blipFill rotWithShape="1">
          <a:blip r:embed="rId4">
            <a:alphaModFix/>
          </a:blip>
          <a:srcRect b="0" l="18581" r="18918" t="0"/>
          <a:stretch/>
        </p:blipFill>
        <p:spPr>
          <a:xfrm>
            <a:off x="2374212" y="1094900"/>
            <a:ext cx="4395574" cy="3956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8"/>
          <p:cNvSpPr txBox="1"/>
          <p:nvPr/>
        </p:nvSpPr>
        <p:spPr>
          <a:xfrm>
            <a:off x="1834000" y="174675"/>
            <a:ext cx="5465400" cy="446400"/>
          </a:xfrm>
          <a:prstGeom prst="rect">
            <a:avLst/>
          </a:prstGeom>
          <a:gradFill>
            <a:gsLst>
              <a:gs pos="0">
                <a:srgbClr val="7A7A7A"/>
              </a:gs>
              <a:gs pos="100000">
                <a:srgbClr val="393939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</a:rPr>
              <a:t>Timestamps</a:t>
            </a:r>
            <a:endParaRPr sz="1700">
              <a:solidFill>
                <a:schemeClr val="lt1"/>
              </a:solidFill>
            </a:endParaRPr>
          </a:p>
        </p:txBody>
      </p:sp>
      <p:pic>
        <p:nvPicPr>
          <p:cNvPr descr="Object Name &#10;cscna &#10;cscna &#10;cscna &#10;cscna &#10;cscna &#10;Date &#10;Image Type &#10;SCIENCE &#10;SCIENCE &#10;SCIENCE &#10;SCIENCE &#10;SCIENCE " id="313" name="Google Shape;31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5550" y="1202851"/>
            <a:ext cx="6222300" cy="273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9"/>
          <p:cNvSpPr txBox="1"/>
          <p:nvPr/>
        </p:nvSpPr>
        <p:spPr>
          <a:xfrm>
            <a:off x="1834000" y="174675"/>
            <a:ext cx="5465400" cy="446400"/>
          </a:xfrm>
          <a:prstGeom prst="rect">
            <a:avLst/>
          </a:prstGeom>
          <a:gradFill>
            <a:gsLst>
              <a:gs pos="0">
                <a:srgbClr val="7A7A7A"/>
              </a:gs>
              <a:gs pos="100000">
                <a:srgbClr val="393939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</a:rPr>
              <a:t>DAOStarFinder Tool</a:t>
            </a:r>
            <a:endParaRPr sz="1700">
              <a:solidFill>
                <a:schemeClr val="lt1"/>
              </a:solidFill>
            </a:endParaRPr>
          </a:p>
        </p:txBody>
      </p:sp>
      <p:pic>
        <p:nvPicPr>
          <p:cNvPr id="319" name="Google Shape;319;p29"/>
          <p:cNvPicPr preferRelativeResize="0"/>
          <p:nvPr/>
        </p:nvPicPr>
        <p:blipFill rotWithShape="1">
          <a:blip r:embed="rId4">
            <a:alphaModFix/>
          </a:blip>
          <a:srcRect b="1929" l="17954" r="28845" t="31757"/>
          <a:stretch/>
        </p:blipFill>
        <p:spPr>
          <a:xfrm>
            <a:off x="0" y="972375"/>
            <a:ext cx="4760499" cy="3954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0"/>
          <p:cNvSpPr txBox="1"/>
          <p:nvPr/>
        </p:nvSpPr>
        <p:spPr>
          <a:xfrm>
            <a:off x="1834000" y="174675"/>
            <a:ext cx="5465400" cy="446400"/>
          </a:xfrm>
          <a:prstGeom prst="rect">
            <a:avLst/>
          </a:prstGeom>
          <a:gradFill>
            <a:gsLst>
              <a:gs pos="0">
                <a:srgbClr val="7A7A7A"/>
              </a:gs>
              <a:gs pos="100000">
                <a:srgbClr val="393939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</a:rPr>
              <a:t>DAOStarFinder Tool</a:t>
            </a:r>
            <a:endParaRPr sz="1700">
              <a:solidFill>
                <a:schemeClr val="lt1"/>
              </a:solidFill>
            </a:endParaRPr>
          </a:p>
        </p:txBody>
      </p:sp>
      <p:pic>
        <p:nvPicPr>
          <p:cNvPr id="325" name="Google Shape;325;p30"/>
          <p:cNvPicPr preferRelativeResize="0"/>
          <p:nvPr/>
        </p:nvPicPr>
        <p:blipFill rotWithShape="1">
          <a:blip r:embed="rId4">
            <a:alphaModFix/>
          </a:blip>
          <a:srcRect b="1929" l="17954" r="28845" t="31757"/>
          <a:stretch/>
        </p:blipFill>
        <p:spPr>
          <a:xfrm>
            <a:off x="0" y="972375"/>
            <a:ext cx="4760499" cy="3954698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30"/>
          <p:cNvSpPr/>
          <p:nvPr/>
        </p:nvSpPr>
        <p:spPr>
          <a:xfrm>
            <a:off x="1797250" y="2673950"/>
            <a:ext cx="613800" cy="5874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1"/>
          <p:cNvSpPr txBox="1"/>
          <p:nvPr/>
        </p:nvSpPr>
        <p:spPr>
          <a:xfrm>
            <a:off x="1834000" y="174675"/>
            <a:ext cx="5465400" cy="446400"/>
          </a:xfrm>
          <a:prstGeom prst="rect">
            <a:avLst/>
          </a:prstGeom>
          <a:gradFill>
            <a:gsLst>
              <a:gs pos="0">
                <a:srgbClr val="7A7A7A"/>
              </a:gs>
              <a:gs pos="100000">
                <a:srgbClr val="393939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</a:rPr>
              <a:t>Line vs. Continuum Emission</a:t>
            </a:r>
            <a:endParaRPr sz="1700">
              <a:solidFill>
                <a:schemeClr val="lt1"/>
              </a:solidFill>
            </a:endParaRPr>
          </a:p>
        </p:txBody>
      </p:sp>
      <p:pic>
        <p:nvPicPr>
          <p:cNvPr id="332" name="Google Shape;332;p31"/>
          <p:cNvPicPr preferRelativeResize="0"/>
          <p:nvPr/>
        </p:nvPicPr>
        <p:blipFill rotWithShape="1">
          <a:blip r:embed="rId4">
            <a:alphaModFix/>
          </a:blip>
          <a:srcRect b="0" l="0" r="0" t="2685"/>
          <a:stretch/>
        </p:blipFill>
        <p:spPr>
          <a:xfrm>
            <a:off x="1361738" y="923875"/>
            <a:ext cx="6420525" cy="3783975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31"/>
          <p:cNvSpPr txBox="1"/>
          <p:nvPr/>
        </p:nvSpPr>
        <p:spPr>
          <a:xfrm>
            <a:off x="5233630" y="2416187"/>
            <a:ext cx="4539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34" name="Google Shape;334;p31"/>
          <p:cNvSpPr txBox="1"/>
          <p:nvPr/>
        </p:nvSpPr>
        <p:spPr>
          <a:xfrm>
            <a:off x="4924865" y="1768231"/>
            <a:ext cx="1573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</a:rPr>
              <a:t>H Alpha</a:t>
            </a:r>
            <a:r>
              <a:rPr lang="en" sz="900">
                <a:solidFill>
                  <a:srgbClr val="FF0000"/>
                </a:solidFill>
              </a:rPr>
              <a:t> Emission</a:t>
            </a:r>
            <a:endParaRPr sz="900">
              <a:solidFill>
                <a:srgbClr val="FF0000"/>
              </a:solidFill>
            </a:endParaRPr>
          </a:p>
        </p:txBody>
      </p:sp>
      <p:cxnSp>
        <p:nvCxnSpPr>
          <p:cNvPr id="335" name="Google Shape;335;p31"/>
          <p:cNvCxnSpPr/>
          <p:nvPr/>
        </p:nvCxnSpPr>
        <p:spPr>
          <a:xfrm>
            <a:off x="5708622" y="2091315"/>
            <a:ext cx="6000" cy="380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36" name="Google Shape;336;p31"/>
          <p:cNvSpPr txBox="1"/>
          <p:nvPr/>
        </p:nvSpPr>
        <p:spPr>
          <a:xfrm>
            <a:off x="4695525" y="3060550"/>
            <a:ext cx="1013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0000"/>
                </a:solidFill>
              </a:rPr>
              <a:t>Continuum Emission</a:t>
            </a:r>
            <a:endParaRPr sz="700">
              <a:solidFill>
                <a:srgbClr val="FF0000"/>
              </a:solidFill>
            </a:endParaRPr>
          </a:p>
        </p:txBody>
      </p:sp>
      <p:cxnSp>
        <p:nvCxnSpPr>
          <p:cNvPr id="337" name="Google Shape;337;p31"/>
          <p:cNvCxnSpPr>
            <a:stCxn id="336" idx="2"/>
          </p:cNvCxnSpPr>
          <p:nvPr/>
        </p:nvCxnSpPr>
        <p:spPr>
          <a:xfrm>
            <a:off x="5202075" y="3353050"/>
            <a:ext cx="318300" cy="3333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14"/>
          <p:cNvGrpSpPr/>
          <p:nvPr/>
        </p:nvGrpSpPr>
        <p:grpSpPr>
          <a:xfrm>
            <a:off x="-104086" y="-1"/>
            <a:ext cx="9436586" cy="5281343"/>
            <a:chOff x="-104086" y="-1"/>
            <a:chExt cx="9436586" cy="5281343"/>
          </a:xfrm>
        </p:grpSpPr>
        <p:grpSp>
          <p:nvGrpSpPr>
            <p:cNvPr id="61" name="Google Shape;61;p14"/>
            <p:cNvGrpSpPr/>
            <p:nvPr/>
          </p:nvGrpSpPr>
          <p:grpSpPr>
            <a:xfrm>
              <a:off x="-104086" y="0"/>
              <a:ext cx="2333837" cy="5281342"/>
              <a:chOff x="121350" y="152400"/>
              <a:chExt cx="1993200" cy="4934450"/>
            </a:xfrm>
          </p:grpSpPr>
          <p:pic>
            <p:nvPicPr>
              <p:cNvPr id="62" name="Google Shape;62;p14"/>
              <p:cNvPicPr preferRelativeResize="0"/>
              <p:nvPr/>
            </p:nvPicPr>
            <p:blipFill rotWithShape="1">
              <a:blip r:embed="rId3">
                <a:alphaModFix/>
              </a:blip>
              <a:srcRect b="22233" l="47886" r="35085" t="45955"/>
              <a:stretch/>
            </p:blipFill>
            <p:spPr>
              <a:xfrm>
                <a:off x="121359" y="152400"/>
                <a:ext cx="923542" cy="153931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3" name="Google Shape;63;p14"/>
              <p:cNvPicPr preferRelativeResize="0"/>
              <p:nvPr/>
            </p:nvPicPr>
            <p:blipFill rotWithShape="1">
              <a:blip r:embed="rId3">
                <a:alphaModFix/>
              </a:blip>
              <a:srcRect b="22233" l="45648" r="35085" t="45955"/>
              <a:stretch/>
            </p:blipFill>
            <p:spPr>
              <a:xfrm>
                <a:off x="934900" y="1669650"/>
                <a:ext cx="1044900" cy="15393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4" name="Google Shape;64;p14"/>
              <p:cNvPicPr preferRelativeResize="0"/>
              <p:nvPr/>
            </p:nvPicPr>
            <p:blipFill rotWithShape="1">
              <a:blip r:embed="rId3">
                <a:alphaModFix/>
              </a:blip>
              <a:srcRect b="22233" l="45648" r="35085" t="45955"/>
              <a:stretch/>
            </p:blipFill>
            <p:spPr>
              <a:xfrm>
                <a:off x="934900" y="152400"/>
                <a:ext cx="1044900" cy="15393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5" name="Google Shape;65;p14"/>
              <p:cNvPicPr preferRelativeResize="0"/>
              <p:nvPr/>
            </p:nvPicPr>
            <p:blipFill rotWithShape="1">
              <a:blip r:embed="rId3">
                <a:alphaModFix/>
              </a:blip>
              <a:srcRect b="22233" l="45648" r="35085" t="45955"/>
              <a:stretch/>
            </p:blipFill>
            <p:spPr>
              <a:xfrm>
                <a:off x="121350" y="1232950"/>
                <a:ext cx="1044900" cy="15393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6" name="Google Shape;66;p14"/>
              <p:cNvPicPr preferRelativeResize="0"/>
              <p:nvPr/>
            </p:nvPicPr>
            <p:blipFill rotWithShape="1">
              <a:blip r:embed="rId3">
                <a:alphaModFix/>
              </a:blip>
              <a:srcRect b="22233" l="45648" r="35085" t="45955"/>
              <a:stretch/>
            </p:blipFill>
            <p:spPr>
              <a:xfrm>
                <a:off x="121350" y="2616275"/>
                <a:ext cx="1044900" cy="15393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7" name="Google Shape;67;p14"/>
              <p:cNvPicPr preferRelativeResize="0"/>
              <p:nvPr/>
            </p:nvPicPr>
            <p:blipFill rotWithShape="1">
              <a:blip r:embed="rId3">
                <a:alphaModFix/>
              </a:blip>
              <a:srcRect b="22233" l="45648" r="35085" t="45955"/>
              <a:stretch/>
            </p:blipFill>
            <p:spPr>
              <a:xfrm>
                <a:off x="1069650" y="2772250"/>
                <a:ext cx="1044900" cy="15393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8" name="Google Shape;68;p14"/>
              <p:cNvPicPr preferRelativeResize="0"/>
              <p:nvPr/>
            </p:nvPicPr>
            <p:blipFill rotWithShape="1">
              <a:blip r:embed="rId3">
                <a:alphaModFix/>
              </a:blip>
              <a:srcRect b="22233" l="45648" r="35085" t="45955"/>
              <a:stretch/>
            </p:blipFill>
            <p:spPr>
              <a:xfrm>
                <a:off x="121350" y="3547550"/>
                <a:ext cx="1044900" cy="15393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9" name="Google Shape;69;p14"/>
              <p:cNvPicPr preferRelativeResize="0"/>
              <p:nvPr/>
            </p:nvPicPr>
            <p:blipFill rotWithShape="1">
              <a:blip r:embed="rId3">
                <a:alphaModFix/>
              </a:blip>
              <a:srcRect b="22233" l="45648" r="35085" t="45955"/>
              <a:stretch/>
            </p:blipFill>
            <p:spPr>
              <a:xfrm>
                <a:off x="984725" y="3547550"/>
                <a:ext cx="1044900" cy="15393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0" name="Google Shape;70;p14"/>
            <p:cNvGrpSpPr/>
            <p:nvPr/>
          </p:nvGrpSpPr>
          <p:grpSpPr>
            <a:xfrm>
              <a:off x="1084375" y="-1"/>
              <a:ext cx="2475926" cy="5212418"/>
              <a:chOff x="0" y="216797"/>
              <a:chExt cx="2114550" cy="4870053"/>
            </a:xfrm>
          </p:grpSpPr>
          <p:pic>
            <p:nvPicPr>
              <p:cNvPr id="71" name="Google Shape;71;p14"/>
              <p:cNvPicPr preferRelativeResize="0"/>
              <p:nvPr/>
            </p:nvPicPr>
            <p:blipFill rotWithShape="1">
              <a:blip r:embed="rId3">
                <a:alphaModFix/>
              </a:blip>
              <a:srcRect b="22233" l="45648" r="35085" t="47285"/>
              <a:stretch/>
            </p:blipFill>
            <p:spPr>
              <a:xfrm>
                <a:off x="0" y="216797"/>
                <a:ext cx="1044900" cy="147491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2" name="Google Shape;72;p14"/>
              <p:cNvPicPr preferRelativeResize="0"/>
              <p:nvPr/>
            </p:nvPicPr>
            <p:blipFill rotWithShape="1">
              <a:blip r:embed="rId3">
                <a:alphaModFix/>
              </a:blip>
              <a:srcRect b="22233" l="45648" r="35085" t="45955"/>
              <a:stretch/>
            </p:blipFill>
            <p:spPr>
              <a:xfrm>
                <a:off x="934900" y="1669650"/>
                <a:ext cx="1044900" cy="15393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3" name="Google Shape;73;p14"/>
              <p:cNvPicPr preferRelativeResize="0"/>
              <p:nvPr/>
            </p:nvPicPr>
            <p:blipFill rotWithShape="1">
              <a:blip r:embed="rId3">
                <a:alphaModFix/>
              </a:blip>
              <a:srcRect b="22233" l="45648" r="35085" t="47285"/>
              <a:stretch/>
            </p:blipFill>
            <p:spPr>
              <a:xfrm>
                <a:off x="934901" y="216797"/>
                <a:ext cx="1044900" cy="147491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4" name="Google Shape;74;p14"/>
              <p:cNvPicPr preferRelativeResize="0"/>
              <p:nvPr/>
            </p:nvPicPr>
            <p:blipFill rotWithShape="1">
              <a:blip r:embed="rId3">
                <a:alphaModFix/>
              </a:blip>
              <a:srcRect b="22233" l="45648" r="35085" t="45955"/>
              <a:stretch/>
            </p:blipFill>
            <p:spPr>
              <a:xfrm>
                <a:off x="121350" y="1232950"/>
                <a:ext cx="1044900" cy="15393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5" name="Google Shape;75;p14"/>
              <p:cNvPicPr preferRelativeResize="0"/>
              <p:nvPr/>
            </p:nvPicPr>
            <p:blipFill rotWithShape="1">
              <a:blip r:embed="rId3">
                <a:alphaModFix/>
              </a:blip>
              <a:srcRect b="22233" l="45648" r="35085" t="45955"/>
              <a:stretch/>
            </p:blipFill>
            <p:spPr>
              <a:xfrm>
                <a:off x="121350" y="2616275"/>
                <a:ext cx="1044900" cy="15393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6" name="Google Shape;76;p14"/>
              <p:cNvPicPr preferRelativeResize="0"/>
              <p:nvPr/>
            </p:nvPicPr>
            <p:blipFill rotWithShape="1">
              <a:blip r:embed="rId3">
                <a:alphaModFix/>
              </a:blip>
              <a:srcRect b="22233" l="45648" r="35085" t="45955"/>
              <a:stretch/>
            </p:blipFill>
            <p:spPr>
              <a:xfrm>
                <a:off x="1069650" y="2772250"/>
                <a:ext cx="1044900" cy="15393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7" name="Google Shape;77;p14"/>
              <p:cNvPicPr preferRelativeResize="0"/>
              <p:nvPr/>
            </p:nvPicPr>
            <p:blipFill rotWithShape="1">
              <a:blip r:embed="rId3">
                <a:alphaModFix/>
              </a:blip>
              <a:srcRect b="22233" l="45648" r="35085" t="45955"/>
              <a:stretch/>
            </p:blipFill>
            <p:spPr>
              <a:xfrm>
                <a:off x="121350" y="3547550"/>
                <a:ext cx="1044900" cy="15393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8" name="Google Shape;78;p14"/>
              <p:cNvPicPr preferRelativeResize="0"/>
              <p:nvPr/>
            </p:nvPicPr>
            <p:blipFill rotWithShape="1">
              <a:blip r:embed="rId3">
                <a:alphaModFix/>
              </a:blip>
              <a:srcRect b="22233" l="45648" r="35085" t="45955"/>
              <a:stretch/>
            </p:blipFill>
            <p:spPr>
              <a:xfrm>
                <a:off x="984725" y="3547550"/>
                <a:ext cx="1044900" cy="15393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9" name="Google Shape;79;p14"/>
            <p:cNvGrpSpPr/>
            <p:nvPr/>
          </p:nvGrpSpPr>
          <p:grpSpPr>
            <a:xfrm>
              <a:off x="2968875" y="47875"/>
              <a:ext cx="2475926" cy="5212418"/>
              <a:chOff x="0" y="216797"/>
              <a:chExt cx="2114550" cy="4870053"/>
            </a:xfrm>
          </p:grpSpPr>
          <p:pic>
            <p:nvPicPr>
              <p:cNvPr id="80" name="Google Shape;80;p14"/>
              <p:cNvPicPr preferRelativeResize="0"/>
              <p:nvPr/>
            </p:nvPicPr>
            <p:blipFill rotWithShape="1">
              <a:blip r:embed="rId3">
                <a:alphaModFix/>
              </a:blip>
              <a:srcRect b="22233" l="45648" r="35085" t="47285"/>
              <a:stretch/>
            </p:blipFill>
            <p:spPr>
              <a:xfrm>
                <a:off x="0" y="216797"/>
                <a:ext cx="1044900" cy="147491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1" name="Google Shape;81;p14"/>
              <p:cNvPicPr preferRelativeResize="0"/>
              <p:nvPr/>
            </p:nvPicPr>
            <p:blipFill rotWithShape="1">
              <a:blip r:embed="rId3">
                <a:alphaModFix/>
              </a:blip>
              <a:srcRect b="22233" l="45648" r="35085" t="45955"/>
              <a:stretch/>
            </p:blipFill>
            <p:spPr>
              <a:xfrm>
                <a:off x="934900" y="1669650"/>
                <a:ext cx="1044900" cy="15393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2" name="Google Shape;82;p14"/>
              <p:cNvPicPr preferRelativeResize="0"/>
              <p:nvPr/>
            </p:nvPicPr>
            <p:blipFill rotWithShape="1">
              <a:blip r:embed="rId3">
                <a:alphaModFix/>
              </a:blip>
              <a:srcRect b="22233" l="45648" r="35085" t="47285"/>
              <a:stretch/>
            </p:blipFill>
            <p:spPr>
              <a:xfrm>
                <a:off x="934901" y="216797"/>
                <a:ext cx="1044900" cy="147491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3" name="Google Shape;83;p14"/>
              <p:cNvPicPr preferRelativeResize="0"/>
              <p:nvPr/>
            </p:nvPicPr>
            <p:blipFill rotWithShape="1">
              <a:blip r:embed="rId3">
                <a:alphaModFix/>
              </a:blip>
              <a:srcRect b="22233" l="45648" r="35085" t="45955"/>
              <a:stretch/>
            </p:blipFill>
            <p:spPr>
              <a:xfrm>
                <a:off x="121350" y="1232950"/>
                <a:ext cx="1044900" cy="15393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4" name="Google Shape;84;p14"/>
              <p:cNvPicPr preferRelativeResize="0"/>
              <p:nvPr/>
            </p:nvPicPr>
            <p:blipFill rotWithShape="1">
              <a:blip r:embed="rId3">
                <a:alphaModFix/>
              </a:blip>
              <a:srcRect b="22233" l="45648" r="35085" t="45955"/>
              <a:stretch/>
            </p:blipFill>
            <p:spPr>
              <a:xfrm>
                <a:off x="121350" y="2616275"/>
                <a:ext cx="1044900" cy="15393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5" name="Google Shape;85;p14"/>
              <p:cNvPicPr preferRelativeResize="0"/>
              <p:nvPr/>
            </p:nvPicPr>
            <p:blipFill rotWithShape="1">
              <a:blip r:embed="rId3">
                <a:alphaModFix/>
              </a:blip>
              <a:srcRect b="22233" l="45648" r="35085" t="45955"/>
              <a:stretch/>
            </p:blipFill>
            <p:spPr>
              <a:xfrm>
                <a:off x="1069650" y="2772250"/>
                <a:ext cx="1044900" cy="15393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6" name="Google Shape;86;p14"/>
              <p:cNvPicPr preferRelativeResize="0"/>
              <p:nvPr/>
            </p:nvPicPr>
            <p:blipFill rotWithShape="1">
              <a:blip r:embed="rId3">
                <a:alphaModFix/>
              </a:blip>
              <a:srcRect b="22233" l="45648" r="35085" t="45955"/>
              <a:stretch/>
            </p:blipFill>
            <p:spPr>
              <a:xfrm>
                <a:off x="121350" y="3547550"/>
                <a:ext cx="1044900" cy="15393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7" name="Google Shape;87;p14"/>
              <p:cNvPicPr preferRelativeResize="0"/>
              <p:nvPr/>
            </p:nvPicPr>
            <p:blipFill rotWithShape="1">
              <a:blip r:embed="rId3">
                <a:alphaModFix/>
              </a:blip>
              <a:srcRect b="22233" l="45648" r="35085" t="45955"/>
              <a:stretch/>
            </p:blipFill>
            <p:spPr>
              <a:xfrm>
                <a:off x="984725" y="3547550"/>
                <a:ext cx="1044900" cy="15393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8" name="Google Shape;88;p14"/>
            <p:cNvGrpSpPr/>
            <p:nvPr/>
          </p:nvGrpSpPr>
          <p:grpSpPr>
            <a:xfrm>
              <a:off x="4807975" y="-1"/>
              <a:ext cx="2475926" cy="5212418"/>
              <a:chOff x="0" y="216797"/>
              <a:chExt cx="2114550" cy="4870053"/>
            </a:xfrm>
          </p:grpSpPr>
          <p:pic>
            <p:nvPicPr>
              <p:cNvPr id="89" name="Google Shape;89;p14"/>
              <p:cNvPicPr preferRelativeResize="0"/>
              <p:nvPr/>
            </p:nvPicPr>
            <p:blipFill rotWithShape="1">
              <a:blip r:embed="rId3">
                <a:alphaModFix/>
              </a:blip>
              <a:srcRect b="22601" l="45648" r="35085" t="46916"/>
              <a:stretch/>
            </p:blipFill>
            <p:spPr>
              <a:xfrm>
                <a:off x="0" y="216797"/>
                <a:ext cx="1044900" cy="147491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0" name="Google Shape;90;p14"/>
              <p:cNvPicPr preferRelativeResize="0"/>
              <p:nvPr/>
            </p:nvPicPr>
            <p:blipFill rotWithShape="1">
              <a:blip r:embed="rId3">
                <a:alphaModFix/>
              </a:blip>
              <a:srcRect b="22233" l="45648" r="35085" t="45955"/>
              <a:stretch/>
            </p:blipFill>
            <p:spPr>
              <a:xfrm>
                <a:off x="934900" y="1669650"/>
                <a:ext cx="1044900" cy="15393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1" name="Google Shape;91;p14"/>
              <p:cNvPicPr preferRelativeResize="0"/>
              <p:nvPr/>
            </p:nvPicPr>
            <p:blipFill rotWithShape="1">
              <a:blip r:embed="rId3">
                <a:alphaModFix/>
              </a:blip>
              <a:srcRect b="22233" l="45648" r="35085" t="47285"/>
              <a:stretch/>
            </p:blipFill>
            <p:spPr>
              <a:xfrm>
                <a:off x="934901" y="216797"/>
                <a:ext cx="1044900" cy="147491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2" name="Google Shape;92;p14"/>
              <p:cNvPicPr preferRelativeResize="0"/>
              <p:nvPr/>
            </p:nvPicPr>
            <p:blipFill rotWithShape="1">
              <a:blip r:embed="rId3">
                <a:alphaModFix/>
              </a:blip>
              <a:srcRect b="22233" l="45648" r="35085" t="45955"/>
              <a:stretch/>
            </p:blipFill>
            <p:spPr>
              <a:xfrm>
                <a:off x="121350" y="1232950"/>
                <a:ext cx="1044900" cy="15393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3" name="Google Shape;93;p14"/>
              <p:cNvPicPr preferRelativeResize="0"/>
              <p:nvPr/>
            </p:nvPicPr>
            <p:blipFill rotWithShape="1">
              <a:blip r:embed="rId3">
                <a:alphaModFix/>
              </a:blip>
              <a:srcRect b="22233" l="45648" r="35085" t="45955"/>
              <a:stretch/>
            </p:blipFill>
            <p:spPr>
              <a:xfrm>
                <a:off x="121350" y="2616275"/>
                <a:ext cx="1044900" cy="15393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4" name="Google Shape;94;p14"/>
              <p:cNvPicPr preferRelativeResize="0"/>
              <p:nvPr/>
            </p:nvPicPr>
            <p:blipFill rotWithShape="1">
              <a:blip r:embed="rId3">
                <a:alphaModFix/>
              </a:blip>
              <a:srcRect b="22233" l="45648" r="35085" t="45955"/>
              <a:stretch/>
            </p:blipFill>
            <p:spPr>
              <a:xfrm>
                <a:off x="1069650" y="2772250"/>
                <a:ext cx="1044900" cy="15393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5" name="Google Shape;95;p14"/>
              <p:cNvPicPr preferRelativeResize="0"/>
              <p:nvPr/>
            </p:nvPicPr>
            <p:blipFill rotWithShape="1">
              <a:blip r:embed="rId3">
                <a:alphaModFix/>
              </a:blip>
              <a:srcRect b="22233" l="45648" r="35085" t="45955"/>
              <a:stretch/>
            </p:blipFill>
            <p:spPr>
              <a:xfrm>
                <a:off x="121350" y="3547550"/>
                <a:ext cx="1044900" cy="15393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6" name="Google Shape;96;p14"/>
              <p:cNvPicPr preferRelativeResize="0"/>
              <p:nvPr/>
            </p:nvPicPr>
            <p:blipFill rotWithShape="1">
              <a:blip r:embed="rId3">
                <a:alphaModFix/>
              </a:blip>
              <a:srcRect b="22233" l="45648" r="35085" t="45955"/>
              <a:stretch/>
            </p:blipFill>
            <p:spPr>
              <a:xfrm>
                <a:off x="984725" y="3547550"/>
                <a:ext cx="1044900" cy="15393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7" name="Google Shape;97;p14"/>
            <p:cNvGrpSpPr/>
            <p:nvPr/>
          </p:nvGrpSpPr>
          <p:grpSpPr>
            <a:xfrm>
              <a:off x="6956025" y="39299"/>
              <a:ext cx="2376475" cy="5173118"/>
              <a:chOff x="11" y="253515"/>
              <a:chExt cx="2029614" cy="4833335"/>
            </a:xfrm>
          </p:grpSpPr>
          <p:pic>
            <p:nvPicPr>
              <p:cNvPr id="98" name="Google Shape;98;p14"/>
              <p:cNvPicPr preferRelativeResize="0"/>
              <p:nvPr/>
            </p:nvPicPr>
            <p:blipFill rotWithShape="1">
              <a:blip r:embed="rId3">
                <a:alphaModFix/>
              </a:blip>
              <a:srcRect b="22232" l="45649" r="35085" t="48045"/>
              <a:stretch/>
            </p:blipFill>
            <p:spPr>
              <a:xfrm>
                <a:off x="11" y="253516"/>
                <a:ext cx="1044879" cy="143819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9" name="Google Shape;99;p14"/>
              <p:cNvPicPr preferRelativeResize="0"/>
              <p:nvPr/>
            </p:nvPicPr>
            <p:blipFill rotWithShape="1">
              <a:blip r:embed="rId3">
                <a:alphaModFix/>
              </a:blip>
              <a:srcRect b="22233" l="45648" r="35085" t="45955"/>
              <a:stretch/>
            </p:blipFill>
            <p:spPr>
              <a:xfrm>
                <a:off x="934900" y="1669650"/>
                <a:ext cx="1044900" cy="15393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0" name="Google Shape;100;p14"/>
              <p:cNvPicPr preferRelativeResize="0"/>
              <p:nvPr/>
            </p:nvPicPr>
            <p:blipFill rotWithShape="1">
              <a:blip r:embed="rId3">
                <a:alphaModFix/>
              </a:blip>
              <a:srcRect b="22232" l="45648" r="35085" t="48045"/>
              <a:stretch/>
            </p:blipFill>
            <p:spPr>
              <a:xfrm>
                <a:off x="934890" y="253515"/>
                <a:ext cx="1044900" cy="143819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1" name="Google Shape;101;p14"/>
              <p:cNvPicPr preferRelativeResize="0"/>
              <p:nvPr/>
            </p:nvPicPr>
            <p:blipFill rotWithShape="1">
              <a:blip r:embed="rId3">
                <a:alphaModFix/>
              </a:blip>
              <a:srcRect b="22233" l="45648" r="35085" t="45955"/>
              <a:stretch/>
            </p:blipFill>
            <p:spPr>
              <a:xfrm>
                <a:off x="121350" y="1232950"/>
                <a:ext cx="1044900" cy="15393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2" name="Google Shape;102;p14"/>
              <p:cNvPicPr preferRelativeResize="0"/>
              <p:nvPr/>
            </p:nvPicPr>
            <p:blipFill rotWithShape="1">
              <a:blip r:embed="rId3">
                <a:alphaModFix/>
              </a:blip>
              <a:srcRect b="22233" l="45648" r="35085" t="45955"/>
              <a:stretch/>
            </p:blipFill>
            <p:spPr>
              <a:xfrm>
                <a:off x="121350" y="2616275"/>
                <a:ext cx="1044900" cy="15393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3" name="Google Shape;103;p14"/>
              <p:cNvPicPr preferRelativeResize="0"/>
              <p:nvPr/>
            </p:nvPicPr>
            <p:blipFill rotWithShape="1">
              <a:blip r:embed="rId3">
                <a:alphaModFix/>
              </a:blip>
              <a:srcRect b="22233" l="45649" r="37322" t="45955"/>
              <a:stretch/>
            </p:blipFill>
            <p:spPr>
              <a:xfrm>
                <a:off x="1069657" y="2772249"/>
                <a:ext cx="923542" cy="153931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4" name="Google Shape;104;p14"/>
              <p:cNvPicPr preferRelativeResize="0"/>
              <p:nvPr/>
            </p:nvPicPr>
            <p:blipFill rotWithShape="1">
              <a:blip r:embed="rId3">
                <a:alphaModFix/>
              </a:blip>
              <a:srcRect b="22233" l="45648" r="35085" t="45955"/>
              <a:stretch/>
            </p:blipFill>
            <p:spPr>
              <a:xfrm>
                <a:off x="121350" y="3547550"/>
                <a:ext cx="1044900" cy="15393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5" name="Google Shape;105;p14"/>
              <p:cNvPicPr preferRelativeResize="0"/>
              <p:nvPr/>
            </p:nvPicPr>
            <p:blipFill rotWithShape="1">
              <a:blip r:embed="rId3">
                <a:alphaModFix/>
              </a:blip>
              <a:srcRect b="22233" l="45648" r="35085" t="45955"/>
              <a:stretch/>
            </p:blipFill>
            <p:spPr>
              <a:xfrm>
                <a:off x="984725" y="3547550"/>
                <a:ext cx="1044900" cy="15393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06" name="Google Shape;106;p14"/>
          <p:cNvGrpSpPr/>
          <p:nvPr/>
        </p:nvGrpSpPr>
        <p:grpSpPr>
          <a:xfrm>
            <a:off x="6984300" y="104525"/>
            <a:ext cx="2114550" cy="4934450"/>
            <a:chOff x="0" y="152400"/>
            <a:chExt cx="2114550" cy="4934450"/>
          </a:xfrm>
        </p:grpSpPr>
        <p:pic>
          <p:nvPicPr>
            <p:cNvPr id="107" name="Google Shape;107;p14"/>
            <p:cNvPicPr preferRelativeResize="0"/>
            <p:nvPr/>
          </p:nvPicPr>
          <p:blipFill rotWithShape="1">
            <a:blip r:embed="rId3">
              <a:alphaModFix/>
            </a:blip>
            <a:srcRect b="22233" l="45648" r="35085" t="45955"/>
            <a:stretch/>
          </p:blipFill>
          <p:spPr>
            <a:xfrm>
              <a:off x="0" y="152400"/>
              <a:ext cx="1044900" cy="1539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p14"/>
            <p:cNvPicPr preferRelativeResize="0"/>
            <p:nvPr/>
          </p:nvPicPr>
          <p:blipFill rotWithShape="1">
            <a:blip r:embed="rId3">
              <a:alphaModFix/>
            </a:blip>
            <a:srcRect b="22233" l="45648" r="35085" t="45955"/>
            <a:stretch/>
          </p:blipFill>
          <p:spPr>
            <a:xfrm>
              <a:off x="934900" y="1669650"/>
              <a:ext cx="1044900" cy="1539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Google Shape;109;p14"/>
            <p:cNvPicPr preferRelativeResize="0"/>
            <p:nvPr/>
          </p:nvPicPr>
          <p:blipFill rotWithShape="1">
            <a:blip r:embed="rId3">
              <a:alphaModFix/>
            </a:blip>
            <a:srcRect b="22233" l="45648" r="35085" t="45955"/>
            <a:stretch/>
          </p:blipFill>
          <p:spPr>
            <a:xfrm>
              <a:off x="934900" y="152400"/>
              <a:ext cx="1044900" cy="1539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" name="Google Shape;110;p14"/>
            <p:cNvPicPr preferRelativeResize="0"/>
            <p:nvPr/>
          </p:nvPicPr>
          <p:blipFill rotWithShape="1">
            <a:blip r:embed="rId3">
              <a:alphaModFix/>
            </a:blip>
            <a:srcRect b="22233" l="45648" r="35085" t="45955"/>
            <a:stretch/>
          </p:blipFill>
          <p:spPr>
            <a:xfrm>
              <a:off x="121350" y="1232950"/>
              <a:ext cx="1044900" cy="1539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" name="Google Shape;111;p14"/>
            <p:cNvPicPr preferRelativeResize="0"/>
            <p:nvPr/>
          </p:nvPicPr>
          <p:blipFill rotWithShape="1">
            <a:blip r:embed="rId3">
              <a:alphaModFix/>
            </a:blip>
            <a:srcRect b="22233" l="45648" r="35085" t="45955"/>
            <a:stretch/>
          </p:blipFill>
          <p:spPr>
            <a:xfrm>
              <a:off x="121350" y="2616275"/>
              <a:ext cx="1044900" cy="1539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" name="Google Shape;112;p14"/>
            <p:cNvPicPr preferRelativeResize="0"/>
            <p:nvPr/>
          </p:nvPicPr>
          <p:blipFill rotWithShape="1">
            <a:blip r:embed="rId3">
              <a:alphaModFix/>
            </a:blip>
            <a:srcRect b="22233" l="45648" r="35085" t="45955"/>
            <a:stretch/>
          </p:blipFill>
          <p:spPr>
            <a:xfrm>
              <a:off x="1069650" y="2772250"/>
              <a:ext cx="1044900" cy="1539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" name="Google Shape;113;p14"/>
            <p:cNvPicPr preferRelativeResize="0"/>
            <p:nvPr/>
          </p:nvPicPr>
          <p:blipFill rotWithShape="1">
            <a:blip r:embed="rId3">
              <a:alphaModFix/>
            </a:blip>
            <a:srcRect b="22233" l="45648" r="35085" t="45955"/>
            <a:stretch/>
          </p:blipFill>
          <p:spPr>
            <a:xfrm>
              <a:off x="121350" y="3547550"/>
              <a:ext cx="1044900" cy="1539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" name="Google Shape;114;p14"/>
            <p:cNvPicPr preferRelativeResize="0"/>
            <p:nvPr/>
          </p:nvPicPr>
          <p:blipFill rotWithShape="1">
            <a:blip r:embed="rId3">
              <a:alphaModFix/>
            </a:blip>
            <a:srcRect b="22233" l="45648" r="35085" t="45955"/>
            <a:stretch/>
          </p:blipFill>
          <p:spPr>
            <a:xfrm>
              <a:off x="984725" y="3547550"/>
              <a:ext cx="1044900" cy="15393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5" name="Google Shape;115;p14"/>
          <p:cNvGrpSpPr/>
          <p:nvPr/>
        </p:nvGrpSpPr>
        <p:grpSpPr>
          <a:xfrm>
            <a:off x="0" y="0"/>
            <a:ext cx="2114550" cy="5086850"/>
            <a:chOff x="0" y="0"/>
            <a:chExt cx="2114550" cy="5086850"/>
          </a:xfrm>
        </p:grpSpPr>
        <p:pic>
          <p:nvPicPr>
            <p:cNvPr id="116" name="Google Shape;116;p14"/>
            <p:cNvPicPr preferRelativeResize="0"/>
            <p:nvPr/>
          </p:nvPicPr>
          <p:blipFill rotWithShape="1">
            <a:blip r:embed="rId3">
              <a:alphaModFix/>
            </a:blip>
            <a:srcRect b="22231" l="45648" r="35085" t="42806"/>
            <a:stretch/>
          </p:blipFill>
          <p:spPr>
            <a:xfrm>
              <a:off x="0" y="0"/>
              <a:ext cx="1044900" cy="1691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14"/>
            <p:cNvPicPr preferRelativeResize="0"/>
            <p:nvPr/>
          </p:nvPicPr>
          <p:blipFill rotWithShape="1">
            <a:blip r:embed="rId3">
              <a:alphaModFix/>
            </a:blip>
            <a:srcRect b="22233" l="45648" r="35085" t="45955"/>
            <a:stretch/>
          </p:blipFill>
          <p:spPr>
            <a:xfrm>
              <a:off x="934900" y="1669650"/>
              <a:ext cx="1044900" cy="1539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p14"/>
            <p:cNvPicPr preferRelativeResize="0"/>
            <p:nvPr/>
          </p:nvPicPr>
          <p:blipFill rotWithShape="1">
            <a:blip r:embed="rId3">
              <a:alphaModFix/>
            </a:blip>
            <a:srcRect b="22233" l="45648" r="35085" t="45955"/>
            <a:stretch/>
          </p:blipFill>
          <p:spPr>
            <a:xfrm>
              <a:off x="934900" y="152400"/>
              <a:ext cx="1044900" cy="1539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p14"/>
            <p:cNvPicPr preferRelativeResize="0"/>
            <p:nvPr/>
          </p:nvPicPr>
          <p:blipFill rotWithShape="1">
            <a:blip r:embed="rId3">
              <a:alphaModFix/>
            </a:blip>
            <a:srcRect b="22233" l="45648" r="35085" t="45955"/>
            <a:stretch/>
          </p:blipFill>
          <p:spPr>
            <a:xfrm>
              <a:off x="121350" y="1232950"/>
              <a:ext cx="1044900" cy="1539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14"/>
            <p:cNvPicPr preferRelativeResize="0"/>
            <p:nvPr/>
          </p:nvPicPr>
          <p:blipFill rotWithShape="1">
            <a:blip r:embed="rId3">
              <a:alphaModFix/>
            </a:blip>
            <a:srcRect b="22233" l="45648" r="35085" t="45955"/>
            <a:stretch/>
          </p:blipFill>
          <p:spPr>
            <a:xfrm>
              <a:off x="121350" y="2616275"/>
              <a:ext cx="1044900" cy="1539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14"/>
            <p:cNvPicPr preferRelativeResize="0"/>
            <p:nvPr/>
          </p:nvPicPr>
          <p:blipFill rotWithShape="1">
            <a:blip r:embed="rId3">
              <a:alphaModFix/>
            </a:blip>
            <a:srcRect b="22233" l="45648" r="35085" t="45955"/>
            <a:stretch/>
          </p:blipFill>
          <p:spPr>
            <a:xfrm>
              <a:off x="1069650" y="2772250"/>
              <a:ext cx="1044900" cy="1539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14"/>
            <p:cNvPicPr preferRelativeResize="0"/>
            <p:nvPr/>
          </p:nvPicPr>
          <p:blipFill rotWithShape="1">
            <a:blip r:embed="rId3">
              <a:alphaModFix/>
            </a:blip>
            <a:srcRect b="22233" l="45648" r="35085" t="45955"/>
            <a:stretch/>
          </p:blipFill>
          <p:spPr>
            <a:xfrm>
              <a:off x="121350" y="3547550"/>
              <a:ext cx="1044900" cy="1539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14"/>
            <p:cNvPicPr preferRelativeResize="0"/>
            <p:nvPr/>
          </p:nvPicPr>
          <p:blipFill rotWithShape="1">
            <a:blip r:embed="rId3">
              <a:alphaModFix/>
            </a:blip>
            <a:srcRect b="22233" l="45648" r="35085" t="45955"/>
            <a:stretch/>
          </p:blipFill>
          <p:spPr>
            <a:xfrm>
              <a:off x="984725" y="3547550"/>
              <a:ext cx="1044900" cy="15393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4" name="Google Shape;124;p14"/>
          <p:cNvPicPr preferRelativeResize="0"/>
          <p:nvPr/>
        </p:nvPicPr>
        <p:blipFill>
          <a:blip r:embed="rId3">
            <a:alphaModFix amt="51000"/>
          </a:blip>
          <a:stretch>
            <a:fillRect/>
          </a:stretch>
        </p:blipFill>
        <p:spPr>
          <a:xfrm>
            <a:off x="1860088" y="152400"/>
            <a:ext cx="5423814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4"/>
          <p:cNvPicPr preferRelativeResize="0"/>
          <p:nvPr/>
        </p:nvPicPr>
        <p:blipFill rotWithShape="1">
          <a:blip r:embed="rId3">
            <a:alphaModFix/>
          </a:blip>
          <a:srcRect b="47660" l="0" r="52554" t="0"/>
          <a:stretch/>
        </p:blipFill>
        <p:spPr>
          <a:xfrm>
            <a:off x="1860093" y="152400"/>
            <a:ext cx="2573299" cy="253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4"/>
          <p:cNvPicPr preferRelativeResize="0"/>
          <p:nvPr/>
        </p:nvPicPr>
        <p:blipFill rotWithShape="1">
          <a:blip r:embed="rId3">
            <a:alphaModFix/>
          </a:blip>
          <a:srcRect b="60831" l="47443" r="0" t="0"/>
          <a:stretch/>
        </p:blipFill>
        <p:spPr>
          <a:xfrm>
            <a:off x="4433400" y="152400"/>
            <a:ext cx="2850499" cy="1895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4"/>
          <p:cNvPicPr preferRelativeResize="0"/>
          <p:nvPr/>
        </p:nvPicPr>
        <p:blipFill rotWithShape="1">
          <a:blip r:embed="rId3">
            <a:alphaModFix/>
          </a:blip>
          <a:srcRect b="22233" l="45649" r="0" t="39167"/>
          <a:stretch/>
        </p:blipFill>
        <p:spPr>
          <a:xfrm>
            <a:off x="4336025" y="2047626"/>
            <a:ext cx="2947874" cy="1867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4"/>
          <p:cNvPicPr preferRelativeResize="0"/>
          <p:nvPr/>
        </p:nvPicPr>
        <p:blipFill rotWithShape="1">
          <a:blip r:embed="rId3">
            <a:alphaModFix/>
          </a:blip>
          <a:srcRect b="0" l="0" r="0" t="77768"/>
          <a:stretch/>
        </p:blipFill>
        <p:spPr>
          <a:xfrm>
            <a:off x="1860100" y="3915375"/>
            <a:ext cx="5423802" cy="107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4"/>
          <p:cNvPicPr preferRelativeResize="0"/>
          <p:nvPr/>
        </p:nvPicPr>
        <p:blipFill rotWithShape="1">
          <a:blip r:embed="rId3">
            <a:alphaModFix/>
          </a:blip>
          <a:srcRect b="22231" l="0" r="54350" t="50000"/>
          <a:stretch/>
        </p:blipFill>
        <p:spPr>
          <a:xfrm>
            <a:off x="1860100" y="2571750"/>
            <a:ext cx="2475924" cy="134362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4"/>
          <p:cNvSpPr txBox="1"/>
          <p:nvPr/>
        </p:nvSpPr>
        <p:spPr>
          <a:xfrm>
            <a:off x="176675" y="559450"/>
            <a:ext cx="19932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1. Giant cloud of gas and dust in interstellar space.</a:t>
            </a:r>
            <a:endParaRPr sz="22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31" name="Google Shape;131;p14"/>
          <p:cNvSpPr txBox="1"/>
          <p:nvPr/>
        </p:nvSpPr>
        <p:spPr>
          <a:xfrm>
            <a:off x="6803450" y="469050"/>
            <a:ext cx="21573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2. Clumps begin to form within the cloud</a:t>
            </a:r>
            <a:endParaRPr sz="22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32" name="Google Shape;132;p14"/>
          <p:cNvSpPr txBox="1"/>
          <p:nvPr/>
        </p:nvSpPr>
        <p:spPr>
          <a:xfrm>
            <a:off x="7074475" y="2014975"/>
            <a:ext cx="20877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3. Dense cores, precursors to stars, form within clumps.</a:t>
            </a:r>
            <a:endParaRPr sz="22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33" name="Google Shape;133;p14"/>
          <p:cNvSpPr txBox="1"/>
          <p:nvPr/>
        </p:nvSpPr>
        <p:spPr>
          <a:xfrm>
            <a:off x="5994750" y="3942850"/>
            <a:ext cx="31041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4. Cores condense into young stars surrounded by dusty disks.</a:t>
            </a:r>
            <a:endParaRPr sz="22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34" name="Google Shape;134;p14"/>
          <p:cNvSpPr txBox="1"/>
          <p:nvPr/>
        </p:nvSpPr>
        <p:spPr>
          <a:xfrm>
            <a:off x="121350" y="2916150"/>
            <a:ext cx="19932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6. Planets form from the disks, forming a solar system.</a:t>
            </a:r>
            <a:endParaRPr sz="22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35" name="Google Shape;135;p14"/>
          <p:cNvSpPr txBox="1"/>
          <p:nvPr/>
        </p:nvSpPr>
        <p:spPr>
          <a:xfrm>
            <a:off x="-31050" y="4762850"/>
            <a:ext cx="392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Credit: Bill Saxton, NRAO/AUI/NSF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2"/>
          <p:cNvSpPr txBox="1"/>
          <p:nvPr/>
        </p:nvSpPr>
        <p:spPr>
          <a:xfrm>
            <a:off x="1834000" y="174675"/>
            <a:ext cx="5465400" cy="446400"/>
          </a:xfrm>
          <a:prstGeom prst="rect">
            <a:avLst/>
          </a:prstGeom>
          <a:gradFill>
            <a:gsLst>
              <a:gs pos="0">
                <a:srgbClr val="7A7A7A"/>
              </a:gs>
              <a:gs pos="100000">
                <a:srgbClr val="393939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</a:rPr>
              <a:t>Aperture Photometry</a:t>
            </a:r>
            <a:endParaRPr sz="1700">
              <a:solidFill>
                <a:schemeClr val="lt1"/>
              </a:solidFill>
            </a:endParaRPr>
          </a:p>
        </p:txBody>
      </p:sp>
      <p:pic>
        <p:nvPicPr>
          <p:cNvPr id="343" name="Google Shape;34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803650"/>
            <a:ext cx="9144003" cy="4339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3"/>
          <p:cNvSpPr txBox="1"/>
          <p:nvPr/>
        </p:nvSpPr>
        <p:spPr>
          <a:xfrm>
            <a:off x="1834000" y="174675"/>
            <a:ext cx="5465400" cy="446400"/>
          </a:xfrm>
          <a:prstGeom prst="rect">
            <a:avLst/>
          </a:prstGeom>
          <a:gradFill>
            <a:gsLst>
              <a:gs pos="0">
                <a:srgbClr val="7A7A7A"/>
              </a:gs>
              <a:gs pos="100000">
                <a:srgbClr val="393939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</a:rPr>
              <a:t>Aperture Photometry</a:t>
            </a:r>
            <a:endParaRPr sz="1700">
              <a:solidFill>
                <a:schemeClr val="lt1"/>
              </a:solidFill>
            </a:endParaRPr>
          </a:p>
        </p:txBody>
      </p:sp>
      <p:pic>
        <p:nvPicPr>
          <p:cNvPr id="349" name="Google Shape;349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803650"/>
            <a:ext cx="9144003" cy="4339851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33"/>
          <p:cNvSpPr txBox="1"/>
          <p:nvPr/>
        </p:nvSpPr>
        <p:spPr>
          <a:xfrm>
            <a:off x="6355950" y="2588950"/>
            <a:ext cx="2884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Aperture circle (count flux from star)</a:t>
            </a:r>
            <a:endParaRPr sz="1100">
              <a:solidFill>
                <a:schemeClr val="lt1"/>
              </a:solidFill>
            </a:endParaRPr>
          </a:p>
        </p:txBody>
      </p:sp>
      <p:cxnSp>
        <p:nvCxnSpPr>
          <p:cNvPr id="351" name="Google Shape;351;p33"/>
          <p:cNvCxnSpPr/>
          <p:nvPr/>
        </p:nvCxnSpPr>
        <p:spPr>
          <a:xfrm flipH="1">
            <a:off x="5830200" y="2761600"/>
            <a:ext cx="762600" cy="8700"/>
          </a:xfrm>
          <a:prstGeom prst="straightConnector1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4"/>
          <p:cNvSpPr txBox="1"/>
          <p:nvPr/>
        </p:nvSpPr>
        <p:spPr>
          <a:xfrm>
            <a:off x="1834000" y="174675"/>
            <a:ext cx="5465400" cy="446400"/>
          </a:xfrm>
          <a:prstGeom prst="rect">
            <a:avLst/>
          </a:prstGeom>
          <a:gradFill>
            <a:gsLst>
              <a:gs pos="0">
                <a:srgbClr val="7A7A7A"/>
              </a:gs>
              <a:gs pos="100000">
                <a:srgbClr val="393939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</a:rPr>
              <a:t>Aperture Photometry</a:t>
            </a:r>
            <a:endParaRPr sz="1700">
              <a:solidFill>
                <a:schemeClr val="lt1"/>
              </a:solidFill>
            </a:endParaRPr>
          </a:p>
        </p:txBody>
      </p:sp>
      <p:pic>
        <p:nvPicPr>
          <p:cNvPr id="357" name="Google Shape;35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803650"/>
            <a:ext cx="9144003" cy="4339851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34"/>
          <p:cNvSpPr txBox="1"/>
          <p:nvPr/>
        </p:nvSpPr>
        <p:spPr>
          <a:xfrm>
            <a:off x="6355950" y="2588950"/>
            <a:ext cx="2884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Aperture circle (count flux from star)</a:t>
            </a:r>
            <a:endParaRPr sz="1100">
              <a:solidFill>
                <a:schemeClr val="lt1"/>
              </a:solidFill>
            </a:endParaRPr>
          </a:p>
        </p:txBody>
      </p:sp>
      <p:cxnSp>
        <p:nvCxnSpPr>
          <p:cNvPr id="359" name="Google Shape;359;p34"/>
          <p:cNvCxnSpPr/>
          <p:nvPr/>
        </p:nvCxnSpPr>
        <p:spPr>
          <a:xfrm flipH="1">
            <a:off x="5830200" y="2761600"/>
            <a:ext cx="762600" cy="8700"/>
          </a:xfrm>
          <a:prstGeom prst="straightConnector1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60" name="Google Shape;360;p34"/>
          <p:cNvSpPr txBox="1"/>
          <p:nvPr/>
        </p:nvSpPr>
        <p:spPr>
          <a:xfrm>
            <a:off x="1271225" y="1113400"/>
            <a:ext cx="1998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Inner sky circle (local noise)</a:t>
            </a:r>
            <a:endParaRPr sz="1100">
              <a:solidFill>
                <a:schemeClr val="lt1"/>
              </a:solidFill>
            </a:endParaRPr>
          </a:p>
        </p:txBody>
      </p:sp>
      <p:cxnSp>
        <p:nvCxnSpPr>
          <p:cNvPr id="361" name="Google Shape;361;p34"/>
          <p:cNvCxnSpPr>
            <a:stCxn id="360" idx="2"/>
          </p:cNvCxnSpPr>
          <p:nvPr/>
        </p:nvCxnSpPr>
        <p:spPr>
          <a:xfrm>
            <a:off x="2270675" y="1467400"/>
            <a:ext cx="1069500" cy="6456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5"/>
          <p:cNvSpPr txBox="1"/>
          <p:nvPr/>
        </p:nvSpPr>
        <p:spPr>
          <a:xfrm>
            <a:off x="1834000" y="174675"/>
            <a:ext cx="5465400" cy="446400"/>
          </a:xfrm>
          <a:prstGeom prst="rect">
            <a:avLst/>
          </a:prstGeom>
          <a:gradFill>
            <a:gsLst>
              <a:gs pos="0">
                <a:srgbClr val="7A7A7A"/>
              </a:gs>
              <a:gs pos="100000">
                <a:srgbClr val="393939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</a:rPr>
              <a:t>Aperture Photometry</a:t>
            </a:r>
            <a:endParaRPr sz="1700">
              <a:solidFill>
                <a:schemeClr val="lt1"/>
              </a:solidFill>
            </a:endParaRPr>
          </a:p>
        </p:txBody>
      </p:sp>
      <p:pic>
        <p:nvPicPr>
          <p:cNvPr id="367" name="Google Shape;367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803650"/>
            <a:ext cx="9144003" cy="4339851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35"/>
          <p:cNvSpPr txBox="1"/>
          <p:nvPr/>
        </p:nvSpPr>
        <p:spPr>
          <a:xfrm>
            <a:off x="6355950" y="2588950"/>
            <a:ext cx="2884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Aperture circle (count flux from star)</a:t>
            </a:r>
            <a:endParaRPr sz="1100">
              <a:solidFill>
                <a:schemeClr val="lt1"/>
              </a:solidFill>
            </a:endParaRPr>
          </a:p>
        </p:txBody>
      </p:sp>
      <p:cxnSp>
        <p:nvCxnSpPr>
          <p:cNvPr id="369" name="Google Shape;369;p35"/>
          <p:cNvCxnSpPr/>
          <p:nvPr/>
        </p:nvCxnSpPr>
        <p:spPr>
          <a:xfrm flipH="1">
            <a:off x="5830200" y="2761600"/>
            <a:ext cx="762600" cy="8700"/>
          </a:xfrm>
          <a:prstGeom prst="straightConnector1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70" name="Google Shape;370;p35"/>
          <p:cNvSpPr txBox="1"/>
          <p:nvPr/>
        </p:nvSpPr>
        <p:spPr>
          <a:xfrm>
            <a:off x="1271225" y="1113400"/>
            <a:ext cx="1998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Inner sky circle (local noise)</a:t>
            </a:r>
            <a:endParaRPr sz="1100">
              <a:solidFill>
                <a:schemeClr val="lt1"/>
              </a:solidFill>
            </a:endParaRPr>
          </a:p>
        </p:txBody>
      </p:sp>
      <p:cxnSp>
        <p:nvCxnSpPr>
          <p:cNvPr id="371" name="Google Shape;371;p35"/>
          <p:cNvCxnSpPr>
            <a:stCxn id="370" idx="2"/>
          </p:cNvCxnSpPr>
          <p:nvPr/>
        </p:nvCxnSpPr>
        <p:spPr>
          <a:xfrm>
            <a:off x="2270675" y="1467400"/>
            <a:ext cx="1069500" cy="6456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72" name="Google Shape;372;p35"/>
          <p:cNvSpPr txBox="1"/>
          <p:nvPr/>
        </p:nvSpPr>
        <p:spPr>
          <a:xfrm>
            <a:off x="1116775" y="4307950"/>
            <a:ext cx="1998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Outer sky circle (local noise)</a:t>
            </a:r>
            <a:endParaRPr sz="1100">
              <a:solidFill>
                <a:schemeClr val="lt1"/>
              </a:solidFill>
            </a:endParaRPr>
          </a:p>
        </p:txBody>
      </p:sp>
      <p:cxnSp>
        <p:nvCxnSpPr>
          <p:cNvPr id="373" name="Google Shape;373;p35"/>
          <p:cNvCxnSpPr/>
          <p:nvPr/>
        </p:nvCxnSpPr>
        <p:spPr>
          <a:xfrm flipH="1" rot="10800000">
            <a:off x="2195150" y="3410425"/>
            <a:ext cx="715500" cy="9447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p36"/>
          <p:cNvPicPr preferRelativeResize="0"/>
          <p:nvPr/>
        </p:nvPicPr>
        <p:blipFill rotWithShape="1">
          <a:blip r:embed="rId4">
            <a:alphaModFix/>
          </a:blip>
          <a:srcRect b="0" l="6694" r="6807" t="0"/>
          <a:stretch/>
        </p:blipFill>
        <p:spPr>
          <a:xfrm>
            <a:off x="371500" y="529912"/>
            <a:ext cx="8400998" cy="4083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37"/>
          <p:cNvPicPr preferRelativeResize="0"/>
          <p:nvPr/>
        </p:nvPicPr>
        <p:blipFill rotWithShape="1">
          <a:blip r:embed="rId4">
            <a:alphaModFix/>
          </a:blip>
          <a:srcRect b="11061" l="6066" r="9680" t="16970"/>
          <a:stretch/>
        </p:blipFill>
        <p:spPr>
          <a:xfrm>
            <a:off x="285587" y="512212"/>
            <a:ext cx="8572826" cy="4119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Next Steps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89" name="Google Shape;389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Produce light-curves for the rest in the survey</a:t>
            </a:r>
            <a:endParaRPr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Classify</a:t>
            </a:r>
            <a:r>
              <a:rPr lang="en">
                <a:solidFill>
                  <a:schemeClr val="lt1"/>
                </a:solidFill>
              </a:rPr>
              <a:t> light-curves based on morphology</a:t>
            </a:r>
            <a:endParaRPr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Search for indicators of accretion variability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15"/>
          <p:cNvGrpSpPr/>
          <p:nvPr/>
        </p:nvGrpSpPr>
        <p:grpSpPr>
          <a:xfrm>
            <a:off x="-104086" y="-1"/>
            <a:ext cx="9436586" cy="5281343"/>
            <a:chOff x="-104086" y="-1"/>
            <a:chExt cx="9436586" cy="5281343"/>
          </a:xfrm>
        </p:grpSpPr>
        <p:grpSp>
          <p:nvGrpSpPr>
            <p:cNvPr id="141" name="Google Shape;141;p15"/>
            <p:cNvGrpSpPr/>
            <p:nvPr/>
          </p:nvGrpSpPr>
          <p:grpSpPr>
            <a:xfrm>
              <a:off x="-104086" y="0"/>
              <a:ext cx="2333837" cy="5281342"/>
              <a:chOff x="121350" y="152400"/>
              <a:chExt cx="1993200" cy="4934450"/>
            </a:xfrm>
          </p:grpSpPr>
          <p:pic>
            <p:nvPicPr>
              <p:cNvPr id="142" name="Google Shape;142;p15"/>
              <p:cNvPicPr preferRelativeResize="0"/>
              <p:nvPr/>
            </p:nvPicPr>
            <p:blipFill rotWithShape="1">
              <a:blip r:embed="rId3">
                <a:alphaModFix/>
              </a:blip>
              <a:srcRect b="22233" l="47886" r="35085" t="45955"/>
              <a:stretch/>
            </p:blipFill>
            <p:spPr>
              <a:xfrm>
                <a:off x="121359" y="152400"/>
                <a:ext cx="923542" cy="153931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3" name="Google Shape;143;p15"/>
              <p:cNvPicPr preferRelativeResize="0"/>
              <p:nvPr/>
            </p:nvPicPr>
            <p:blipFill rotWithShape="1">
              <a:blip r:embed="rId3">
                <a:alphaModFix/>
              </a:blip>
              <a:srcRect b="22233" l="45648" r="35085" t="45955"/>
              <a:stretch/>
            </p:blipFill>
            <p:spPr>
              <a:xfrm>
                <a:off x="934900" y="1669650"/>
                <a:ext cx="1044900" cy="15393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4" name="Google Shape;144;p15"/>
              <p:cNvPicPr preferRelativeResize="0"/>
              <p:nvPr/>
            </p:nvPicPr>
            <p:blipFill rotWithShape="1">
              <a:blip r:embed="rId3">
                <a:alphaModFix/>
              </a:blip>
              <a:srcRect b="22233" l="45648" r="35085" t="45955"/>
              <a:stretch/>
            </p:blipFill>
            <p:spPr>
              <a:xfrm>
                <a:off x="934900" y="152400"/>
                <a:ext cx="1044900" cy="15393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5" name="Google Shape;145;p15"/>
              <p:cNvPicPr preferRelativeResize="0"/>
              <p:nvPr/>
            </p:nvPicPr>
            <p:blipFill rotWithShape="1">
              <a:blip r:embed="rId3">
                <a:alphaModFix/>
              </a:blip>
              <a:srcRect b="22233" l="45648" r="35085" t="45955"/>
              <a:stretch/>
            </p:blipFill>
            <p:spPr>
              <a:xfrm>
                <a:off x="121350" y="1232950"/>
                <a:ext cx="1044900" cy="15393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6" name="Google Shape;146;p15"/>
              <p:cNvPicPr preferRelativeResize="0"/>
              <p:nvPr/>
            </p:nvPicPr>
            <p:blipFill rotWithShape="1">
              <a:blip r:embed="rId3">
                <a:alphaModFix/>
              </a:blip>
              <a:srcRect b="22233" l="45648" r="35085" t="45955"/>
              <a:stretch/>
            </p:blipFill>
            <p:spPr>
              <a:xfrm>
                <a:off x="121350" y="2616275"/>
                <a:ext cx="1044900" cy="15393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7" name="Google Shape;147;p15"/>
              <p:cNvPicPr preferRelativeResize="0"/>
              <p:nvPr/>
            </p:nvPicPr>
            <p:blipFill rotWithShape="1">
              <a:blip r:embed="rId3">
                <a:alphaModFix/>
              </a:blip>
              <a:srcRect b="22233" l="45648" r="35085" t="45955"/>
              <a:stretch/>
            </p:blipFill>
            <p:spPr>
              <a:xfrm>
                <a:off x="1069650" y="2772250"/>
                <a:ext cx="1044900" cy="15393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8" name="Google Shape;148;p15"/>
              <p:cNvPicPr preferRelativeResize="0"/>
              <p:nvPr/>
            </p:nvPicPr>
            <p:blipFill rotWithShape="1">
              <a:blip r:embed="rId3">
                <a:alphaModFix/>
              </a:blip>
              <a:srcRect b="22233" l="45648" r="35085" t="45955"/>
              <a:stretch/>
            </p:blipFill>
            <p:spPr>
              <a:xfrm>
                <a:off x="121350" y="3547550"/>
                <a:ext cx="1044900" cy="15393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9" name="Google Shape;149;p15"/>
              <p:cNvPicPr preferRelativeResize="0"/>
              <p:nvPr/>
            </p:nvPicPr>
            <p:blipFill rotWithShape="1">
              <a:blip r:embed="rId3">
                <a:alphaModFix/>
              </a:blip>
              <a:srcRect b="22233" l="45648" r="35085" t="45955"/>
              <a:stretch/>
            </p:blipFill>
            <p:spPr>
              <a:xfrm>
                <a:off x="984725" y="3547550"/>
                <a:ext cx="1044900" cy="15393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0" name="Google Shape;150;p15"/>
            <p:cNvGrpSpPr/>
            <p:nvPr/>
          </p:nvGrpSpPr>
          <p:grpSpPr>
            <a:xfrm>
              <a:off x="1084375" y="-1"/>
              <a:ext cx="2475926" cy="5212418"/>
              <a:chOff x="0" y="216797"/>
              <a:chExt cx="2114550" cy="4870053"/>
            </a:xfrm>
          </p:grpSpPr>
          <p:pic>
            <p:nvPicPr>
              <p:cNvPr id="151" name="Google Shape;151;p15"/>
              <p:cNvPicPr preferRelativeResize="0"/>
              <p:nvPr/>
            </p:nvPicPr>
            <p:blipFill rotWithShape="1">
              <a:blip r:embed="rId3">
                <a:alphaModFix/>
              </a:blip>
              <a:srcRect b="22233" l="45648" r="35085" t="47285"/>
              <a:stretch/>
            </p:blipFill>
            <p:spPr>
              <a:xfrm>
                <a:off x="0" y="216797"/>
                <a:ext cx="1044900" cy="147491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2" name="Google Shape;152;p15"/>
              <p:cNvPicPr preferRelativeResize="0"/>
              <p:nvPr/>
            </p:nvPicPr>
            <p:blipFill rotWithShape="1">
              <a:blip r:embed="rId3">
                <a:alphaModFix/>
              </a:blip>
              <a:srcRect b="22233" l="45648" r="35085" t="45955"/>
              <a:stretch/>
            </p:blipFill>
            <p:spPr>
              <a:xfrm>
                <a:off x="934900" y="1669650"/>
                <a:ext cx="1044900" cy="15393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3" name="Google Shape;153;p15"/>
              <p:cNvPicPr preferRelativeResize="0"/>
              <p:nvPr/>
            </p:nvPicPr>
            <p:blipFill rotWithShape="1">
              <a:blip r:embed="rId3">
                <a:alphaModFix/>
              </a:blip>
              <a:srcRect b="22233" l="45648" r="35085" t="47285"/>
              <a:stretch/>
            </p:blipFill>
            <p:spPr>
              <a:xfrm>
                <a:off x="934901" y="216797"/>
                <a:ext cx="1044900" cy="147491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4" name="Google Shape;154;p15"/>
              <p:cNvPicPr preferRelativeResize="0"/>
              <p:nvPr/>
            </p:nvPicPr>
            <p:blipFill rotWithShape="1">
              <a:blip r:embed="rId3">
                <a:alphaModFix/>
              </a:blip>
              <a:srcRect b="22233" l="45648" r="35085" t="45955"/>
              <a:stretch/>
            </p:blipFill>
            <p:spPr>
              <a:xfrm>
                <a:off x="121350" y="1232950"/>
                <a:ext cx="1044900" cy="15393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5" name="Google Shape;155;p15"/>
              <p:cNvPicPr preferRelativeResize="0"/>
              <p:nvPr/>
            </p:nvPicPr>
            <p:blipFill rotWithShape="1">
              <a:blip r:embed="rId3">
                <a:alphaModFix/>
              </a:blip>
              <a:srcRect b="22233" l="45648" r="35085" t="45955"/>
              <a:stretch/>
            </p:blipFill>
            <p:spPr>
              <a:xfrm>
                <a:off x="121350" y="2616275"/>
                <a:ext cx="1044900" cy="15393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6" name="Google Shape;156;p15"/>
              <p:cNvPicPr preferRelativeResize="0"/>
              <p:nvPr/>
            </p:nvPicPr>
            <p:blipFill rotWithShape="1">
              <a:blip r:embed="rId3">
                <a:alphaModFix/>
              </a:blip>
              <a:srcRect b="22233" l="45648" r="35085" t="45955"/>
              <a:stretch/>
            </p:blipFill>
            <p:spPr>
              <a:xfrm>
                <a:off x="1069650" y="2772250"/>
                <a:ext cx="1044900" cy="15393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7" name="Google Shape;157;p15"/>
              <p:cNvPicPr preferRelativeResize="0"/>
              <p:nvPr/>
            </p:nvPicPr>
            <p:blipFill rotWithShape="1">
              <a:blip r:embed="rId3">
                <a:alphaModFix/>
              </a:blip>
              <a:srcRect b="22233" l="45648" r="35085" t="45955"/>
              <a:stretch/>
            </p:blipFill>
            <p:spPr>
              <a:xfrm>
                <a:off x="121350" y="3547550"/>
                <a:ext cx="1044900" cy="15393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8" name="Google Shape;158;p15"/>
              <p:cNvPicPr preferRelativeResize="0"/>
              <p:nvPr/>
            </p:nvPicPr>
            <p:blipFill rotWithShape="1">
              <a:blip r:embed="rId3">
                <a:alphaModFix/>
              </a:blip>
              <a:srcRect b="22233" l="45648" r="35085" t="45955"/>
              <a:stretch/>
            </p:blipFill>
            <p:spPr>
              <a:xfrm>
                <a:off x="984725" y="3547550"/>
                <a:ext cx="1044900" cy="15393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9" name="Google Shape;159;p15"/>
            <p:cNvGrpSpPr/>
            <p:nvPr/>
          </p:nvGrpSpPr>
          <p:grpSpPr>
            <a:xfrm>
              <a:off x="2968875" y="47875"/>
              <a:ext cx="2475926" cy="5212418"/>
              <a:chOff x="0" y="216797"/>
              <a:chExt cx="2114550" cy="4870053"/>
            </a:xfrm>
          </p:grpSpPr>
          <p:pic>
            <p:nvPicPr>
              <p:cNvPr id="160" name="Google Shape;160;p15"/>
              <p:cNvPicPr preferRelativeResize="0"/>
              <p:nvPr/>
            </p:nvPicPr>
            <p:blipFill rotWithShape="1">
              <a:blip r:embed="rId3">
                <a:alphaModFix/>
              </a:blip>
              <a:srcRect b="22233" l="45648" r="35085" t="47285"/>
              <a:stretch/>
            </p:blipFill>
            <p:spPr>
              <a:xfrm>
                <a:off x="0" y="216797"/>
                <a:ext cx="1044900" cy="147491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1" name="Google Shape;161;p15"/>
              <p:cNvPicPr preferRelativeResize="0"/>
              <p:nvPr/>
            </p:nvPicPr>
            <p:blipFill rotWithShape="1">
              <a:blip r:embed="rId3">
                <a:alphaModFix/>
              </a:blip>
              <a:srcRect b="22233" l="45648" r="35085" t="45955"/>
              <a:stretch/>
            </p:blipFill>
            <p:spPr>
              <a:xfrm>
                <a:off x="934900" y="1669650"/>
                <a:ext cx="1044900" cy="15393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2" name="Google Shape;162;p15"/>
              <p:cNvPicPr preferRelativeResize="0"/>
              <p:nvPr/>
            </p:nvPicPr>
            <p:blipFill rotWithShape="1">
              <a:blip r:embed="rId3">
                <a:alphaModFix/>
              </a:blip>
              <a:srcRect b="22233" l="45648" r="35085" t="47285"/>
              <a:stretch/>
            </p:blipFill>
            <p:spPr>
              <a:xfrm>
                <a:off x="934901" y="216797"/>
                <a:ext cx="1044900" cy="147491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3" name="Google Shape;163;p15"/>
              <p:cNvPicPr preferRelativeResize="0"/>
              <p:nvPr/>
            </p:nvPicPr>
            <p:blipFill rotWithShape="1">
              <a:blip r:embed="rId3">
                <a:alphaModFix/>
              </a:blip>
              <a:srcRect b="22233" l="45648" r="35085" t="45955"/>
              <a:stretch/>
            </p:blipFill>
            <p:spPr>
              <a:xfrm>
                <a:off x="121350" y="1232950"/>
                <a:ext cx="1044900" cy="15393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4" name="Google Shape;164;p15"/>
              <p:cNvPicPr preferRelativeResize="0"/>
              <p:nvPr/>
            </p:nvPicPr>
            <p:blipFill rotWithShape="1">
              <a:blip r:embed="rId3">
                <a:alphaModFix/>
              </a:blip>
              <a:srcRect b="22233" l="45648" r="35085" t="45955"/>
              <a:stretch/>
            </p:blipFill>
            <p:spPr>
              <a:xfrm>
                <a:off x="121350" y="2616275"/>
                <a:ext cx="1044900" cy="15393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5" name="Google Shape;165;p15"/>
              <p:cNvPicPr preferRelativeResize="0"/>
              <p:nvPr/>
            </p:nvPicPr>
            <p:blipFill rotWithShape="1">
              <a:blip r:embed="rId3">
                <a:alphaModFix/>
              </a:blip>
              <a:srcRect b="22233" l="45648" r="35085" t="45955"/>
              <a:stretch/>
            </p:blipFill>
            <p:spPr>
              <a:xfrm>
                <a:off x="1069650" y="2772250"/>
                <a:ext cx="1044900" cy="15393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6" name="Google Shape;166;p15"/>
              <p:cNvPicPr preferRelativeResize="0"/>
              <p:nvPr/>
            </p:nvPicPr>
            <p:blipFill rotWithShape="1">
              <a:blip r:embed="rId3">
                <a:alphaModFix/>
              </a:blip>
              <a:srcRect b="22233" l="45648" r="35085" t="45955"/>
              <a:stretch/>
            </p:blipFill>
            <p:spPr>
              <a:xfrm>
                <a:off x="121350" y="3547550"/>
                <a:ext cx="1044900" cy="15393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7" name="Google Shape;167;p15"/>
              <p:cNvPicPr preferRelativeResize="0"/>
              <p:nvPr/>
            </p:nvPicPr>
            <p:blipFill rotWithShape="1">
              <a:blip r:embed="rId3">
                <a:alphaModFix/>
              </a:blip>
              <a:srcRect b="22233" l="45648" r="35085" t="45955"/>
              <a:stretch/>
            </p:blipFill>
            <p:spPr>
              <a:xfrm>
                <a:off x="984725" y="3547550"/>
                <a:ext cx="1044900" cy="15393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68" name="Google Shape;168;p15"/>
            <p:cNvGrpSpPr/>
            <p:nvPr/>
          </p:nvGrpSpPr>
          <p:grpSpPr>
            <a:xfrm>
              <a:off x="4807975" y="-1"/>
              <a:ext cx="2475926" cy="5212418"/>
              <a:chOff x="0" y="216797"/>
              <a:chExt cx="2114550" cy="4870053"/>
            </a:xfrm>
          </p:grpSpPr>
          <p:pic>
            <p:nvPicPr>
              <p:cNvPr id="169" name="Google Shape;169;p15"/>
              <p:cNvPicPr preferRelativeResize="0"/>
              <p:nvPr/>
            </p:nvPicPr>
            <p:blipFill rotWithShape="1">
              <a:blip r:embed="rId3">
                <a:alphaModFix/>
              </a:blip>
              <a:srcRect b="22601" l="45648" r="35085" t="46916"/>
              <a:stretch/>
            </p:blipFill>
            <p:spPr>
              <a:xfrm>
                <a:off x="0" y="216797"/>
                <a:ext cx="1044900" cy="147491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0" name="Google Shape;170;p15"/>
              <p:cNvPicPr preferRelativeResize="0"/>
              <p:nvPr/>
            </p:nvPicPr>
            <p:blipFill rotWithShape="1">
              <a:blip r:embed="rId3">
                <a:alphaModFix/>
              </a:blip>
              <a:srcRect b="22233" l="45648" r="35085" t="45955"/>
              <a:stretch/>
            </p:blipFill>
            <p:spPr>
              <a:xfrm>
                <a:off x="934900" y="1669650"/>
                <a:ext cx="1044900" cy="15393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1" name="Google Shape;171;p15"/>
              <p:cNvPicPr preferRelativeResize="0"/>
              <p:nvPr/>
            </p:nvPicPr>
            <p:blipFill rotWithShape="1">
              <a:blip r:embed="rId3">
                <a:alphaModFix/>
              </a:blip>
              <a:srcRect b="22233" l="45648" r="35085" t="47285"/>
              <a:stretch/>
            </p:blipFill>
            <p:spPr>
              <a:xfrm>
                <a:off x="934901" y="216797"/>
                <a:ext cx="1044900" cy="147491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2" name="Google Shape;172;p15"/>
              <p:cNvPicPr preferRelativeResize="0"/>
              <p:nvPr/>
            </p:nvPicPr>
            <p:blipFill rotWithShape="1">
              <a:blip r:embed="rId3">
                <a:alphaModFix/>
              </a:blip>
              <a:srcRect b="22233" l="45648" r="35085" t="45955"/>
              <a:stretch/>
            </p:blipFill>
            <p:spPr>
              <a:xfrm>
                <a:off x="121350" y="1232950"/>
                <a:ext cx="1044900" cy="15393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3" name="Google Shape;173;p15"/>
              <p:cNvPicPr preferRelativeResize="0"/>
              <p:nvPr/>
            </p:nvPicPr>
            <p:blipFill rotWithShape="1">
              <a:blip r:embed="rId3">
                <a:alphaModFix/>
              </a:blip>
              <a:srcRect b="22233" l="45648" r="35085" t="45955"/>
              <a:stretch/>
            </p:blipFill>
            <p:spPr>
              <a:xfrm>
                <a:off x="121350" y="2616275"/>
                <a:ext cx="1044900" cy="15393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4" name="Google Shape;174;p15"/>
              <p:cNvPicPr preferRelativeResize="0"/>
              <p:nvPr/>
            </p:nvPicPr>
            <p:blipFill rotWithShape="1">
              <a:blip r:embed="rId3">
                <a:alphaModFix/>
              </a:blip>
              <a:srcRect b="22233" l="45648" r="35085" t="45955"/>
              <a:stretch/>
            </p:blipFill>
            <p:spPr>
              <a:xfrm>
                <a:off x="1069650" y="2772250"/>
                <a:ext cx="1044900" cy="15393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5" name="Google Shape;175;p15"/>
              <p:cNvPicPr preferRelativeResize="0"/>
              <p:nvPr/>
            </p:nvPicPr>
            <p:blipFill rotWithShape="1">
              <a:blip r:embed="rId3">
                <a:alphaModFix/>
              </a:blip>
              <a:srcRect b="22233" l="45648" r="35085" t="45955"/>
              <a:stretch/>
            </p:blipFill>
            <p:spPr>
              <a:xfrm>
                <a:off x="121350" y="3547550"/>
                <a:ext cx="1044900" cy="15393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6" name="Google Shape;176;p15"/>
              <p:cNvPicPr preferRelativeResize="0"/>
              <p:nvPr/>
            </p:nvPicPr>
            <p:blipFill rotWithShape="1">
              <a:blip r:embed="rId3">
                <a:alphaModFix/>
              </a:blip>
              <a:srcRect b="22233" l="45648" r="35085" t="45955"/>
              <a:stretch/>
            </p:blipFill>
            <p:spPr>
              <a:xfrm>
                <a:off x="984725" y="3547550"/>
                <a:ext cx="1044900" cy="15393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77" name="Google Shape;177;p15"/>
            <p:cNvGrpSpPr/>
            <p:nvPr/>
          </p:nvGrpSpPr>
          <p:grpSpPr>
            <a:xfrm>
              <a:off x="6956025" y="39299"/>
              <a:ext cx="2376475" cy="5173118"/>
              <a:chOff x="11" y="253515"/>
              <a:chExt cx="2029614" cy="4833335"/>
            </a:xfrm>
          </p:grpSpPr>
          <p:pic>
            <p:nvPicPr>
              <p:cNvPr id="178" name="Google Shape;178;p15"/>
              <p:cNvPicPr preferRelativeResize="0"/>
              <p:nvPr/>
            </p:nvPicPr>
            <p:blipFill rotWithShape="1">
              <a:blip r:embed="rId3">
                <a:alphaModFix/>
              </a:blip>
              <a:srcRect b="22232" l="45649" r="35085" t="48045"/>
              <a:stretch/>
            </p:blipFill>
            <p:spPr>
              <a:xfrm>
                <a:off x="11" y="253516"/>
                <a:ext cx="1044879" cy="143819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9" name="Google Shape;179;p15"/>
              <p:cNvPicPr preferRelativeResize="0"/>
              <p:nvPr/>
            </p:nvPicPr>
            <p:blipFill rotWithShape="1">
              <a:blip r:embed="rId3">
                <a:alphaModFix/>
              </a:blip>
              <a:srcRect b="22233" l="45648" r="35085" t="45955"/>
              <a:stretch/>
            </p:blipFill>
            <p:spPr>
              <a:xfrm>
                <a:off x="934900" y="1669650"/>
                <a:ext cx="1044900" cy="15393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0" name="Google Shape;180;p15"/>
              <p:cNvPicPr preferRelativeResize="0"/>
              <p:nvPr/>
            </p:nvPicPr>
            <p:blipFill rotWithShape="1">
              <a:blip r:embed="rId3">
                <a:alphaModFix/>
              </a:blip>
              <a:srcRect b="22232" l="45648" r="35085" t="48045"/>
              <a:stretch/>
            </p:blipFill>
            <p:spPr>
              <a:xfrm>
                <a:off x="934890" y="253515"/>
                <a:ext cx="1044900" cy="143819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1" name="Google Shape;181;p15"/>
              <p:cNvPicPr preferRelativeResize="0"/>
              <p:nvPr/>
            </p:nvPicPr>
            <p:blipFill rotWithShape="1">
              <a:blip r:embed="rId3">
                <a:alphaModFix/>
              </a:blip>
              <a:srcRect b="22233" l="45648" r="35085" t="45955"/>
              <a:stretch/>
            </p:blipFill>
            <p:spPr>
              <a:xfrm>
                <a:off x="121350" y="1232950"/>
                <a:ext cx="1044900" cy="15393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2" name="Google Shape;182;p15"/>
              <p:cNvPicPr preferRelativeResize="0"/>
              <p:nvPr/>
            </p:nvPicPr>
            <p:blipFill rotWithShape="1">
              <a:blip r:embed="rId3">
                <a:alphaModFix/>
              </a:blip>
              <a:srcRect b="22233" l="45648" r="35085" t="45955"/>
              <a:stretch/>
            </p:blipFill>
            <p:spPr>
              <a:xfrm>
                <a:off x="121350" y="2616275"/>
                <a:ext cx="1044900" cy="15393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3" name="Google Shape;183;p15"/>
              <p:cNvPicPr preferRelativeResize="0"/>
              <p:nvPr/>
            </p:nvPicPr>
            <p:blipFill rotWithShape="1">
              <a:blip r:embed="rId3">
                <a:alphaModFix/>
              </a:blip>
              <a:srcRect b="22233" l="45649" r="37322" t="45955"/>
              <a:stretch/>
            </p:blipFill>
            <p:spPr>
              <a:xfrm>
                <a:off x="1069657" y="2772249"/>
                <a:ext cx="923542" cy="153931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4" name="Google Shape;184;p15"/>
              <p:cNvPicPr preferRelativeResize="0"/>
              <p:nvPr/>
            </p:nvPicPr>
            <p:blipFill rotWithShape="1">
              <a:blip r:embed="rId3">
                <a:alphaModFix/>
              </a:blip>
              <a:srcRect b="22233" l="45648" r="35085" t="45955"/>
              <a:stretch/>
            </p:blipFill>
            <p:spPr>
              <a:xfrm>
                <a:off x="121350" y="3547550"/>
                <a:ext cx="1044900" cy="15393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5" name="Google Shape;185;p15"/>
              <p:cNvPicPr preferRelativeResize="0"/>
              <p:nvPr/>
            </p:nvPicPr>
            <p:blipFill rotWithShape="1">
              <a:blip r:embed="rId3">
                <a:alphaModFix/>
              </a:blip>
              <a:srcRect b="22233" l="45648" r="35085" t="45955"/>
              <a:stretch/>
            </p:blipFill>
            <p:spPr>
              <a:xfrm>
                <a:off x="984725" y="3547550"/>
                <a:ext cx="1044900" cy="15393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86" name="Google Shape;186;p15"/>
          <p:cNvGrpSpPr/>
          <p:nvPr/>
        </p:nvGrpSpPr>
        <p:grpSpPr>
          <a:xfrm>
            <a:off x="6984300" y="104525"/>
            <a:ext cx="2114550" cy="4934450"/>
            <a:chOff x="0" y="152400"/>
            <a:chExt cx="2114550" cy="4934450"/>
          </a:xfrm>
        </p:grpSpPr>
        <p:pic>
          <p:nvPicPr>
            <p:cNvPr id="187" name="Google Shape;187;p15"/>
            <p:cNvPicPr preferRelativeResize="0"/>
            <p:nvPr/>
          </p:nvPicPr>
          <p:blipFill rotWithShape="1">
            <a:blip r:embed="rId3">
              <a:alphaModFix/>
            </a:blip>
            <a:srcRect b="22233" l="45648" r="35085" t="45955"/>
            <a:stretch/>
          </p:blipFill>
          <p:spPr>
            <a:xfrm>
              <a:off x="0" y="152400"/>
              <a:ext cx="1044900" cy="1539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8" name="Google Shape;188;p15"/>
            <p:cNvPicPr preferRelativeResize="0"/>
            <p:nvPr/>
          </p:nvPicPr>
          <p:blipFill rotWithShape="1">
            <a:blip r:embed="rId3">
              <a:alphaModFix/>
            </a:blip>
            <a:srcRect b="22233" l="45648" r="35085" t="45955"/>
            <a:stretch/>
          </p:blipFill>
          <p:spPr>
            <a:xfrm>
              <a:off x="934900" y="1669650"/>
              <a:ext cx="1044900" cy="1539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9" name="Google Shape;189;p15"/>
            <p:cNvPicPr preferRelativeResize="0"/>
            <p:nvPr/>
          </p:nvPicPr>
          <p:blipFill rotWithShape="1">
            <a:blip r:embed="rId3">
              <a:alphaModFix/>
            </a:blip>
            <a:srcRect b="22233" l="45648" r="35085" t="45955"/>
            <a:stretch/>
          </p:blipFill>
          <p:spPr>
            <a:xfrm>
              <a:off x="934900" y="152400"/>
              <a:ext cx="1044900" cy="1539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0" name="Google Shape;190;p15"/>
            <p:cNvPicPr preferRelativeResize="0"/>
            <p:nvPr/>
          </p:nvPicPr>
          <p:blipFill rotWithShape="1">
            <a:blip r:embed="rId3">
              <a:alphaModFix/>
            </a:blip>
            <a:srcRect b="22233" l="45648" r="35085" t="45955"/>
            <a:stretch/>
          </p:blipFill>
          <p:spPr>
            <a:xfrm>
              <a:off x="121350" y="1232950"/>
              <a:ext cx="1044900" cy="1539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1" name="Google Shape;191;p15"/>
            <p:cNvPicPr preferRelativeResize="0"/>
            <p:nvPr/>
          </p:nvPicPr>
          <p:blipFill rotWithShape="1">
            <a:blip r:embed="rId3">
              <a:alphaModFix/>
            </a:blip>
            <a:srcRect b="22233" l="45648" r="35085" t="45955"/>
            <a:stretch/>
          </p:blipFill>
          <p:spPr>
            <a:xfrm>
              <a:off x="121350" y="2616275"/>
              <a:ext cx="1044900" cy="1539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2" name="Google Shape;192;p15"/>
            <p:cNvPicPr preferRelativeResize="0"/>
            <p:nvPr/>
          </p:nvPicPr>
          <p:blipFill rotWithShape="1">
            <a:blip r:embed="rId3">
              <a:alphaModFix/>
            </a:blip>
            <a:srcRect b="22233" l="45648" r="35085" t="45955"/>
            <a:stretch/>
          </p:blipFill>
          <p:spPr>
            <a:xfrm>
              <a:off x="1069650" y="2772250"/>
              <a:ext cx="1044900" cy="1539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3" name="Google Shape;193;p15"/>
            <p:cNvPicPr preferRelativeResize="0"/>
            <p:nvPr/>
          </p:nvPicPr>
          <p:blipFill rotWithShape="1">
            <a:blip r:embed="rId3">
              <a:alphaModFix/>
            </a:blip>
            <a:srcRect b="22233" l="45648" r="35085" t="45955"/>
            <a:stretch/>
          </p:blipFill>
          <p:spPr>
            <a:xfrm>
              <a:off x="121350" y="3547550"/>
              <a:ext cx="1044900" cy="1539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15"/>
            <p:cNvPicPr preferRelativeResize="0"/>
            <p:nvPr/>
          </p:nvPicPr>
          <p:blipFill rotWithShape="1">
            <a:blip r:embed="rId3">
              <a:alphaModFix/>
            </a:blip>
            <a:srcRect b="22233" l="45648" r="35085" t="45955"/>
            <a:stretch/>
          </p:blipFill>
          <p:spPr>
            <a:xfrm>
              <a:off x="984725" y="3547550"/>
              <a:ext cx="1044900" cy="15393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5" name="Google Shape;195;p15"/>
          <p:cNvGrpSpPr/>
          <p:nvPr/>
        </p:nvGrpSpPr>
        <p:grpSpPr>
          <a:xfrm>
            <a:off x="0" y="0"/>
            <a:ext cx="2114550" cy="5086850"/>
            <a:chOff x="0" y="0"/>
            <a:chExt cx="2114550" cy="5086850"/>
          </a:xfrm>
        </p:grpSpPr>
        <p:pic>
          <p:nvPicPr>
            <p:cNvPr id="196" name="Google Shape;196;p15"/>
            <p:cNvPicPr preferRelativeResize="0"/>
            <p:nvPr/>
          </p:nvPicPr>
          <p:blipFill rotWithShape="1">
            <a:blip r:embed="rId3">
              <a:alphaModFix/>
            </a:blip>
            <a:srcRect b="22231" l="45648" r="35085" t="42806"/>
            <a:stretch/>
          </p:blipFill>
          <p:spPr>
            <a:xfrm>
              <a:off x="0" y="0"/>
              <a:ext cx="1044900" cy="1691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7" name="Google Shape;197;p15"/>
            <p:cNvPicPr preferRelativeResize="0"/>
            <p:nvPr/>
          </p:nvPicPr>
          <p:blipFill rotWithShape="1">
            <a:blip r:embed="rId3">
              <a:alphaModFix/>
            </a:blip>
            <a:srcRect b="22233" l="45648" r="35085" t="45955"/>
            <a:stretch/>
          </p:blipFill>
          <p:spPr>
            <a:xfrm>
              <a:off x="934900" y="1669650"/>
              <a:ext cx="1044900" cy="1539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15"/>
            <p:cNvPicPr preferRelativeResize="0"/>
            <p:nvPr/>
          </p:nvPicPr>
          <p:blipFill rotWithShape="1">
            <a:blip r:embed="rId3">
              <a:alphaModFix/>
            </a:blip>
            <a:srcRect b="22233" l="45648" r="35085" t="45955"/>
            <a:stretch/>
          </p:blipFill>
          <p:spPr>
            <a:xfrm>
              <a:off x="934900" y="152400"/>
              <a:ext cx="1044900" cy="1539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15"/>
            <p:cNvPicPr preferRelativeResize="0"/>
            <p:nvPr/>
          </p:nvPicPr>
          <p:blipFill rotWithShape="1">
            <a:blip r:embed="rId3">
              <a:alphaModFix/>
            </a:blip>
            <a:srcRect b="22233" l="45648" r="35085" t="45955"/>
            <a:stretch/>
          </p:blipFill>
          <p:spPr>
            <a:xfrm>
              <a:off x="121350" y="1232950"/>
              <a:ext cx="1044900" cy="1539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15"/>
            <p:cNvPicPr preferRelativeResize="0"/>
            <p:nvPr/>
          </p:nvPicPr>
          <p:blipFill rotWithShape="1">
            <a:blip r:embed="rId3">
              <a:alphaModFix/>
            </a:blip>
            <a:srcRect b="22233" l="45648" r="35085" t="45955"/>
            <a:stretch/>
          </p:blipFill>
          <p:spPr>
            <a:xfrm>
              <a:off x="121350" y="2616275"/>
              <a:ext cx="1044900" cy="1539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1" name="Google Shape;201;p15"/>
            <p:cNvPicPr preferRelativeResize="0"/>
            <p:nvPr/>
          </p:nvPicPr>
          <p:blipFill rotWithShape="1">
            <a:blip r:embed="rId3">
              <a:alphaModFix/>
            </a:blip>
            <a:srcRect b="22233" l="45648" r="35085" t="45955"/>
            <a:stretch/>
          </p:blipFill>
          <p:spPr>
            <a:xfrm>
              <a:off x="1069650" y="2772250"/>
              <a:ext cx="1044900" cy="1539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2" name="Google Shape;202;p15"/>
            <p:cNvPicPr preferRelativeResize="0"/>
            <p:nvPr/>
          </p:nvPicPr>
          <p:blipFill rotWithShape="1">
            <a:blip r:embed="rId3">
              <a:alphaModFix/>
            </a:blip>
            <a:srcRect b="22233" l="45648" r="35085" t="45955"/>
            <a:stretch/>
          </p:blipFill>
          <p:spPr>
            <a:xfrm>
              <a:off x="121350" y="3547550"/>
              <a:ext cx="1044900" cy="1539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" name="Google Shape;203;p15"/>
            <p:cNvPicPr preferRelativeResize="0"/>
            <p:nvPr/>
          </p:nvPicPr>
          <p:blipFill rotWithShape="1">
            <a:blip r:embed="rId3">
              <a:alphaModFix/>
            </a:blip>
            <a:srcRect b="22233" l="45648" r="35085" t="45955"/>
            <a:stretch/>
          </p:blipFill>
          <p:spPr>
            <a:xfrm>
              <a:off x="984725" y="3547550"/>
              <a:ext cx="1044900" cy="15393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4" name="Google Shape;204;p15"/>
          <p:cNvPicPr preferRelativeResize="0"/>
          <p:nvPr/>
        </p:nvPicPr>
        <p:blipFill>
          <a:blip r:embed="rId3">
            <a:alphaModFix amt="51000"/>
          </a:blip>
          <a:stretch>
            <a:fillRect/>
          </a:stretch>
        </p:blipFill>
        <p:spPr>
          <a:xfrm>
            <a:off x="1860088" y="152400"/>
            <a:ext cx="5423814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5"/>
          <p:cNvPicPr preferRelativeResize="0"/>
          <p:nvPr/>
        </p:nvPicPr>
        <p:blipFill rotWithShape="1">
          <a:blip r:embed="rId3">
            <a:alphaModFix/>
          </a:blip>
          <a:srcRect b="47660" l="0" r="52554" t="0"/>
          <a:stretch/>
        </p:blipFill>
        <p:spPr>
          <a:xfrm>
            <a:off x="1860093" y="152400"/>
            <a:ext cx="2573299" cy="253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5"/>
          <p:cNvPicPr preferRelativeResize="0"/>
          <p:nvPr/>
        </p:nvPicPr>
        <p:blipFill rotWithShape="1">
          <a:blip r:embed="rId3">
            <a:alphaModFix/>
          </a:blip>
          <a:srcRect b="60831" l="47443" r="0" t="0"/>
          <a:stretch/>
        </p:blipFill>
        <p:spPr>
          <a:xfrm>
            <a:off x="4433400" y="152400"/>
            <a:ext cx="2850499" cy="1895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5"/>
          <p:cNvPicPr preferRelativeResize="0"/>
          <p:nvPr/>
        </p:nvPicPr>
        <p:blipFill rotWithShape="1">
          <a:blip r:embed="rId3">
            <a:alphaModFix/>
          </a:blip>
          <a:srcRect b="22233" l="45649" r="0" t="39167"/>
          <a:stretch/>
        </p:blipFill>
        <p:spPr>
          <a:xfrm>
            <a:off x="4336025" y="2047626"/>
            <a:ext cx="2947874" cy="1867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5"/>
          <p:cNvPicPr preferRelativeResize="0"/>
          <p:nvPr/>
        </p:nvPicPr>
        <p:blipFill rotWithShape="1">
          <a:blip r:embed="rId3">
            <a:alphaModFix/>
          </a:blip>
          <a:srcRect b="0" l="0" r="0" t="77768"/>
          <a:stretch/>
        </p:blipFill>
        <p:spPr>
          <a:xfrm>
            <a:off x="1860100" y="3915375"/>
            <a:ext cx="5423802" cy="107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5"/>
          <p:cNvPicPr preferRelativeResize="0"/>
          <p:nvPr/>
        </p:nvPicPr>
        <p:blipFill rotWithShape="1">
          <a:blip r:embed="rId3">
            <a:alphaModFix/>
          </a:blip>
          <a:srcRect b="22231" l="0" r="54350" t="50000"/>
          <a:stretch/>
        </p:blipFill>
        <p:spPr>
          <a:xfrm>
            <a:off x="1860100" y="2571750"/>
            <a:ext cx="2475924" cy="1343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6"/>
          <p:cNvSpPr txBox="1"/>
          <p:nvPr/>
        </p:nvSpPr>
        <p:spPr>
          <a:xfrm>
            <a:off x="7288950" y="3602450"/>
            <a:ext cx="1586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Credit:  Hartmann  et al. (2016)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215" name="Google Shape;215;p16"/>
          <p:cNvSpPr txBox="1"/>
          <p:nvPr/>
        </p:nvSpPr>
        <p:spPr>
          <a:xfrm>
            <a:off x="1834000" y="174675"/>
            <a:ext cx="5465400" cy="446400"/>
          </a:xfrm>
          <a:prstGeom prst="rect">
            <a:avLst/>
          </a:prstGeom>
          <a:gradFill>
            <a:gsLst>
              <a:gs pos="0">
                <a:srgbClr val="7A7A7A"/>
              </a:gs>
              <a:gs pos="100000">
                <a:srgbClr val="393939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</a:rPr>
              <a:t>Magnetospheric</a:t>
            </a:r>
            <a:r>
              <a:rPr lang="en" sz="1700">
                <a:solidFill>
                  <a:schemeClr val="lt1"/>
                </a:solidFill>
              </a:rPr>
              <a:t> Accretion</a:t>
            </a:r>
            <a:endParaRPr sz="1700">
              <a:solidFill>
                <a:schemeClr val="lt1"/>
              </a:solidFill>
            </a:endParaRPr>
          </a:p>
        </p:txBody>
      </p:sp>
      <p:pic>
        <p:nvPicPr>
          <p:cNvPr id="216" name="Google Shape;21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875" y="950200"/>
            <a:ext cx="4755900" cy="3114576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6"/>
          <p:cNvSpPr txBox="1"/>
          <p:nvPr/>
        </p:nvSpPr>
        <p:spPr>
          <a:xfrm>
            <a:off x="1631025" y="4064775"/>
            <a:ext cx="1989600" cy="4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Credit:  Hartmann et al. (2016)</a:t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7"/>
          <p:cNvSpPr txBox="1"/>
          <p:nvPr/>
        </p:nvSpPr>
        <p:spPr>
          <a:xfrm>
            <a:off x="7288950" y="3602450"/>
            <a:ext cx="1586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Credit:  Hartmann  et al. (2016)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223" name="Google Shape;223;p17"/>
          <p:cNvSpPr txBox="1"/>
          <p:nvPr/>
        </p:nvSpPr>
        <p:spPr>
          <a:xfrm>
            <a:off x="1834000" y="174675"/>
            <a:ext cx="5465400" cy="446400"/>
          </a:xfrm>
          <a:prstGeom prst="rect">
            <a:avLst/>
          </a:prstGeom>
          <a:gradFill>
            <a:gsLst>
              <a:gs pos="0">
                <a:srgbClr val="7A7A7A"/>
              </a:gs>
              <a:gs pos="100000">
                <a:srgbClr val="393939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</a:rPr>
              <a:t>Magnetospheric Accretion</a:t>
            </a:r>
            <a:endParaRPr sz="1700">
              <a:solidFill>
                <a:schemeClr val="lt1"/>
              </a:solidFill>
            </a:endParaRPr>
          </a:p>
        </p:txBody>
      </p:sp>
      <p:pic>
        <p:nvPicPr>
          <p:cNvPr id="224" name="Google Shape;224;p17"/>
          <p:cNvPicPr preferRelativeResize="0"/>
          <p:nvPr/>
        </p:nvPicPr>
        <p:blipFill rotWithShape="1">
          <a:blip r:embed="rId3">
            <a:alphaModFix/>
          </a:blip>
          <a:srcRect b="0" l="0" r="0" t="13718"/>
          <a:stretch/>
        </p:blipFill>
        <p:spPr>
          <a:xfrm>
            <a:off x="222225" y="900801"/>
            <a:ext cx="8839199" cy="4025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7"/>
          <p:cNvSpPr txBox="1"/>
          <p:nvPr/>
        </p:nvSpPr>
        <p:spPr>
          <a:xfrm>
            <a:off x="7463925" y="4709700"/>
            <a:ext cx="15975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8"/>
          <p:cNvSpPr txBox="1"/>
          <p:nvPr/>
        </p:nvSpPr>
        <p:spPr>
          <a:xfrm>
            <a:off x="6477400" y="6157550"/>
            <a:ext cx="1586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Credit:  Cody et al. (2014)</a:t>
            </a:r>
            <a:endParaRPr sz="800">
              <a:solidFill>
                <a:schemeClr val="lt1"/>
              </a:solidFill>
            </a:endParaRPr>
          </a:p>
        </p:txBody>
      </p:sp>
      <p:sp>
        <p:nvSpPr>
          <p:cNvPr id="231" name="Google Shape;231;p18"/>
          <p:cNvSpPr txBox="1"/>
          <p:nvPr/>
        </p:nvSpPr>
        <p:spPr>
          <a:xfrm>
            <a:off x="1834000" y="174675"/>
            <a:ext cx="5465400" cy="446400"/>
          </a:xfrm>
          <a:prstGeom prst="rect">
            <a:avLst/>
          </a:prstGeom>
          <a:gradFill>
            <a:gsLst>
              <a:gs pos="0">
                <a:srgbClr val="7A7A7A"/>
              </a:gs>
              <a:gs pos="100000">
                <a:srgbClr val="393939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</a:rPr>
              <a:t>Light-Curves</a:t>
            </a:r>
            <a:endParaRPr sz="1700">
              <a:solidFill>
                <a:schemeClr val="lt1"/>
              </a:solidFill>
            </a:endParaRPr>
          </a:p>
        </p:txBody>
      </p:sp>
      <p:pic>
        <p:nvPicPr>
          <p:cNvPr id="232" name="Google Shape;23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6225" y="1223963"/>
            <a:ext cx="8591550" cy="269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6750" y="1236151"/>
            <a:ext cx="7439601" cy="30023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9"/>
          <p:cNvSpPr txBox="1"/>
          <p:nvPr/>
        </p:nvSpPr>
        <p:spPr>
          <a:xfrm>
            <a:off x="6477400" y="6157550"/>
            <a:ext cx="1586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Credit:  Cody et al. (2014)</a:t>
            </a:r>
            <a:endParaRPr sz="800">
              <a:solidFill>
                <a:schemeClr val="lt1"/>
              </a:solidFill>
            </a:endParaRPr>
          </a:p>
        </p:txBody>
      </p:sp>
      <p:sp>
        <p:nvSpPr>
          <p:cNvPr id="239" name="Google Shape;239;p19"/>
          <p:cNvSpPr txBox="1"/>
          <p:nvPr/>
        </p:nvSpPr>
        <p:spPr>
          <a:xfrm>
            <a:off x="3450006" y="4396237"/>
            <a:ext cx="2243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Credit:  Dmitry et al. (2020)</a:t>
            </a:r>
            <a:endParaRPr sz="800">
              <a:solidFill>
                <a:schemeClr val="lt1"/>
              </a:solidFill>
            </a:endParaRPr>
          </a:p>
        </p:txBody>
      </p:sp>
      <p:sp>
        <p:nvSpPr>
          <p:cNvPr id="240" name="Google Shape;240;p19"/>
          <p:cNvSpPr txBox="1"/>
          <p:nvPr/>
        </p:nvSpPr>
        <p:spPr>
          <a:xfrm>
            <a:off x="1834000" y="174675"/>
            <a:ext cx="5465400" cy="446400"/>
          </a:xfrm>
          <a:prstGeom prst="rect">
            <a:avLst/>
          </a:prstGeom>
          <a:gradFill>
            <a:gsLst>
              <a:gs pos="0">
                <a:srgbClr val="7A7A7A"/>
              </a:gs>
              <a:gs pos="100000">
                <a:srgbClr val="393939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</a:rPr>
              <a:t>Rapid Changing Disk Structure</a:t>
            </a:r>
            <a:endParaRPr sz="17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0"/>
          <p:cNvSpPr txBox="1"/>
          <p:nvPr/>
        </p:nvSpPr>
        <p:spPr>
          <a:xfrm>
            <a:off x="6477400" y="6157550"/>
            <a:ext cx="1586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Credit:  Cody et al. (2014)</a:t>
            </a:r>
            <a:endParaRPr sz="800">
              <a:solidFill>
                <a:schemeClr val="lt1"/>
              </a:solidFill>
            </a:endParaRPr>
          </a:p>
        </p:txBody>
      </p:sp>
      <p:pic>
        <p:nvPicPr>
          <p:cNvPr id="246" name="Google Shape;24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6375" y="0"/>
            <a:ext cx="7371254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1"/>
          <p:cNvSpPr txBox="1"/>
          <p:nvPr/>
        </p:nvSpPr>
        <p:spPr>
          <a:xfrm>
            <a:off x="1834000" y="174675"/>
            <a:ext cx="5465400" cy="446400"/>
          </a:xfrm>
          <a:prstGeom prst="rect">
            <a:avLst/>
          </a:prstGeom>
          <a:gradFill>
            <a:gsLst>
              <a:gs pos="0">
                <a:srgbClr val="7A7A7A"/>
              </a:gs>
              <a:gs pos="100000">
                <a:srgbClr val="393939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</a:rPr>
              <a:t>Transitional Disks</a:t>
            </a:r>
            <a:endParaRPr sz="1700">
              <a:solidFill>
                <a:schemeClr val="lt1"/>
              </a:solidFill>
            </a:endParaRPr>
          </a:p>
        </p:txBody>
      </p:sp>
      <p:pic>
        <p:nvPicPr>
          <p:cNvPr id="252" name="Google Shape;25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9162" y="885475"/>
            <a:ext cx="6535075" cy="400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